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1270" r:id="rId2"/>
    <p:sldId id="1271" r:id="rId3"/>
    <p:sldId id="1255" r:id="rId4"/>
    <p:sldId id="275" r:id="rId5"/>
    <p:sldId id="1273" r:id="rId6"/>
    <p:sldId id="1276" r:id="rId7"/>
    <p:sldId id="1278" r:id="rId8"/>
    <p:sldId id="1275" r:id="rId9"/>
    <p:sldId id="1279" r:id="rId10"/>
    <p:sldId id="1280" r:id="rId11"/>
    <p:sldId id="1294" r:id="rId12"/>
    <p:sldId id="1281" r:id="rId13"/>
    <p:sldId id="1283" r:id="rId14"/>
    <p:sldId id="1285" r:id="rId15"/>
    <p:sldId id="1291" r:id="rId16"/>
    <p:sldId id="1292" r:id="rId17"/>
    <p:sldId id="1308" r:id="rId18"/>
    <p:sldId id="1289" r:id="rId19"/>
    <p:sldId id="1286" r:id="rId20"/>
    <p:sldId id="1293" r:id="rId21"/>
    <p:sldId id="1282" r:id="rId22"/>
    <p:sldId id="1295" r:id="rId23"/>
    <p:sldId id="1296" r:id="rId24"/>
    <p:sldId id="1284" r:id="rId25"/>
    <p:sldId id="286" r:id="rId26"/>
    <p:sldId id="291" r:id="rId27"/>
    <p:sldId id="307" r:id="rId28"/>
    <p:sldId id="1298" r:id="rId29"/>
    <p:sldId id="1299" r:id="rId30"/>
    <p:sldId id="310" r:id="rId31"/>
    <p:sldId id="1301" r:id="rId32"/>
    <p:sldId id="1302" r:id="rId33"/>
    <p:sldId id="282" r:id="rId34"/>
    <p:sldId id="1304" r:id="rId35"/>
    <p:sldId id="1307" r:id="rId36"/>
    <p:sldId id="1305" r:id="rId37"/>
    <p:sldId id="1306" r:id="rId38"/>
    <p:sldId id="1268" r:id="rId39"/>
    <p:sldId id="1312" r:id="rId40"/>
    <p:sldId id="1309" r:id="rId41"/>
    <p:sldId id="1288" r:id="rId42"/>
    <p:sldId id="269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EEF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3663" autoAdjust="0"/>
  </p:normalViewPr>
  <p:slideViewPr>
    <p:cSldViewPr snapToGrid="0" snapToObjects="1">
      <p:cViewPr varScale="1">
        <p:scale>
          <a:sx n="66" d="100"/>
          <a:sy n="66" d="100"/>
        </p:scale>
        <p:origin x="12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4F02E7-F267-714F-8DB2-D3124A51594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AA2E5AC-5A7A-3D41-AB79-1F299C60EEA4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业务平台</a:t>
          </a:r>
        </a:p>
      </dgm:t>
    </dgm:pt>
    <dgm:pt modelId="{EDD2A66B-86F6-7048-BE3C-83D249F7B4F5}" type="parTrans" cxnId="{60DB4AA5-56DE-DD4A-954B-747B81575F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0E581C-533B-2342-A845-B089BD1CB311}" type="sibTrans" cxnId="{60DB4AA5-56DE-DD4A-954B-747B81575F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99675D-346B-C945-B6B0-22802022A022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日志归档</a:t>
          </a:r>
        </a:p>
      </dgm:t>
    </dgm:pt>
    <dgm:pt modelId="{6B5D1BFC-78BA-C040-B14C-6C5B01610562}" type="parTrans" cxnId="{FBADF36F-4D1A-324F-A983-075E5CD65529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2C10F2-E888-EB42-BA95-4EA4E88105C6}" type="sibTrans" cxnId="{FBADF36F-4D1A-324F-A983-075E5CD65529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FD4E40-39B9-DD4B-90E2-55ED444A200F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</a:p>
      </dgm:t>
    </dgm:pt>
    <dgm:pt modelId="{52E29F6D-1238-2446-BA02-3D69C1F642B4}" type="parTrans" cxnId="{125F58C1-00AB-F14A-AAD4-03F2CF25EC4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D1CC53-7438-1148-B54E-9C36BF2DFBC1}" type="sibTrans" cxnId="{125F58C1-00AB-F14A-AAD4-03F2CF25EC4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030CE0-F883-A041-9BCC-0FB87C956FD8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图分析</a:t>
          </a:r>
        </a:p>
      </dgm:t>
    </dgm:pt>
    <dgm:pt modelId="{EFF3AB9D-0E60-2147-8752-042C8A98101D}" type="parTrans" cxnId="{52BD80FA-29A8-7242-A484-3AE38B85CBC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7FBD1A-1E14-8243-9258-9426185F0E92}" type="sibTrans" cxnId="{52BD80FA-29A8-7242-A484-3AE38B85CBC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BCB2A6-48C5-3948-B120-0B6A4A9AB09D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</a:t>
          </a:r>
        </a:p>
      </dgm:t>
    </dgm:pt>
    <dgm:pt modelId="{2C168543-D040-D942-A435-817DA440673C}" type="parTrans" cxnId="{D008F0E0-A8F3-CE40-A05A-606AEAC3472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3D4A43-263C-7048-8894-13985E78CA79}" type="sibTrans" cxnId="{D008F0E0-A8F3-CE40-A05A-606AEAC3472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39F063-1621-4940-BF31-65D5847A1B33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图构造</a:t>
          </a:r>
        </a:p>
      </dgm:t>
    </dgm:pt>
    <dgm:pt modelId="{1C047764-BC09-6A46-BCD1-5B83B64B17EA}" type="parTrans" cxnId="{5311E4A3-27DD-7D42-8D18-9950B9C5550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5987DC-BA42-AA42-A54D-5C997A40C57E}" type="sibTrans" cxnId="{5311E4A3-27DD-7D42-8D18-9950B9C5550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22DC10-AE7E-444B-9A44-1C6CB781B23A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下载导入</a:t>
          </a:r>
        </a:p>
      </dgm:t>
    </dgm:pt>
    <dgm:pt modelId="{0B63690D-FA72-5B4F-99B7-9AA21C6A7DC3}" type="parTrans" cxnId="{2DD89CA2-C099-3B47-9AD3-4D2D418D054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11E9AF-66E8-2B4A-A20B-EFA85CF2B125}" type="sibTrans" cxnId="{2DD89CA2-C099-3B47-9AD3-4D2D418D054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30D25B-0DBD-0445-8900-C7C94EEFF694}" type="pres">
      <dgm:prSet presAssocID="{3D4F02E7-F267-714F-8DB2-D3124A51594C}" presName="Name0" presStyleCnt="0">
        <dgm:presLayoutVars>
          <dgm:dir/>
          <dgm:animLvl val="lvl"/>
          <dgm:resizeHandles val="exact"/>
        </dgm:presLayoutVars>
      </dgm:prSet>
      <dgm:spPr/>
    </dgm:pt>
    <dgm:pt modelId="{B759BF81-E715-C94E-B750-FA9FA89512E4}" type="pres">
      <dgm:prSet presAssocID="{8AA2E5AC-5A7A-3D41-AB79-1F299C60EEA4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53D630F-8AD2-EF48-9C61-97960ED0C66B}" type="pres">
      <dgm:prSet presAssocID="{510E581C-533B-2342-A845-B089BD1CB311}" presName="parTxOnlySpace" presStyleCnt="0"/>
      <dgm:spPr/>
    </dgm:pt>
    <dgm:pt modelId="{7065DE89-D26A-DE43-BBB0-D360CD5851DC}" type="pres">
      <dgm:prSet presAssocID="{1599675D-346B-C945-B6B0-22802022A022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3ACD7DA7-0CF6-FA4A-B98F-0A552DE3AA26}" type="pres">
      <dgm:prSet presAssocID="{7D2C10F2-E888-EB42-BA95-4EA4E88105C6}" presName="parTxOnlySpace" presStyleCnt="0"/>
      <dgm:spPr/>
    </dgm:pt>
    <dgm:pt modelId="{0910123F-5D98-5F4A-8AB7-9A9F1C4BF057}" type="pres">
      <dgm:prSet presAssocID="{6E22DC10-AE7E-444B-9A44-1C6CB781B23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76203762-2EC5-1F42-9D9E-8AF70459A7A2}" type="pres">
      <dgm:prSet presAssocID="{8C11E9AF-66E8-2B4A-A20B-EFA85CF2B125}" presName="parTxOnlySpace" presStyleCnt="0"/>
      <dgm:spPr/>
    </dgm:pt>
    <dgm:pt modelId="{38629112-51DF-B846-9579-E8F319B96F02}" type="pres">
      <dgm:prSet presAssocID="{DCFD4E40-39B9-DD4B-90E2-55ED444A200F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A369659-CAD8-B94A-8407-DD553478BD90}" type="pres">
      <dgm:prSet presAssocID="{00D1CC53-7438-1148-B54E-9C36BF2DFBC1}" presName="parTxOnlySpace" presStyleCnt="0"/>
      <dgm:spPr/>
    </dgm:pt>
    <dgm:pt modelId="{221A5EA3-D7FB-744A-A06A-014292D5AB06}" type="pres">
      <dgm:prSet presAssocID="{9939F063-1621-4940-BF31-65D5847A1B3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3DD8555F-AF6B-4D4E-AF2E-ED7678C71CB0}" type="pres">
      <dgm:prSet presAssocID="{755987DC-BA42-AA42-A54D-5C997A40C57E}" presName="parTxOnlySpace" presStyleCnt="0"/>
      <dgm:spPr/>
    </dgm:pt>
    <dgm:pt modelId="{390EC9C2-C942-E441-A70E-EB41329B5298}" type="pres">
      <dgm:prSet presAssocID="{42030CE0-F883-A041-9BCC-0FB87C956FD8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7D7BAF6-A627-7743-B1B8-3116555761F4}" type="pres">
      <dgm:prSet presAssocID="{E17FBD1A-1E14-8243-9258-9426185F0E92}" presName="parTxOnlySpace" presStyleCnt="0"/>
      <dgm:spPr/>
    </dgm:pt>
    <dgm:pt modelId="{2EF5EABD-126D-AE4F-9F6E-88F3670D3BB6}" type="pres">
      <dgm:prSet presAssocID="{BFBCB2A6-48C5-3948-B120-0B6A4A9AB09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FAC0BA40-0BBC-CD43-B590-7B5BAAB603AA}" type="presOf" srcId="{1599675D-346B-C945-B6B0-22802022A022}" destId="{7065DE89-D26A-DE43-BBB0-D360CD5851DC}" srcOrd="0" destOrd="0" presId="urn:microsoft.com/office/officeart/2005/8/layout/chevron1"/>
    <dgm:cxn modelId="{BC31E769-12DD-1A41-AF1E-29CED679EA9D}" type="presOf" srcId="{6E22DC10-AE7E-444B-9A44-1C6CB781B23A}" destId="{0910123F-5D98-5F4A-8AB7-9A9F1C4BF057}" srcOrd="0" destOrd="0" presId="urn:microsoft.com/office/officeart/2005/8/layout/chevron1"/>
    <dgm:cxn modelId="{2B32684C-85E5-E44C-8017-B355BE6E0D01}" type="presOf" srcId="{42030CE0-F883-A041-9BCC-0FB87C956FD8}" destId="{390EC9C2-C942-E441-A70E-EB41329B5298}" srcOrd="0" destOrd="0" presId="urn:microsoft.com/office/officeart/2005/8/layout/chevron1"/>
    <dgm:cxn modelId="{6D70FE6E-CB79-F041-85B5-8709C2319A28}" type="presOf" srcId="{BFBCB2A6-48C5-3948-B120-0B6A4A9AB09D}" destId="{2EF5EABD-126D-AE4F-9F6E-88F3670D3BB6}" srcOrd="0" destOrd="0" presId="urn:microsoft.com/office/officeart/2005/8/layout/chevron1"/>
    <dgm:cxn modelId="{FBADF36F-4D1A-324F-A983-075E5CD65529}" srcId="{3D4F02E7-F267-714F-8DB2-D3124A51594C}" destId="{1599675D-346B-C945-B6B0-22802022A022}" srcOrd="1" destOrd="0" parTransId="{6B5D1BFC-78BA-C040-B14C-6C5B01610562}" sibTransId="{7D2C10F2-E888-EB42-BA95-4EA4E88105C6}"/>
    <dgm:cxn modelId="{B3FF5A83-2A02-3543-BB90-B1DE74F881E0}" type="presOf" srcId="{3D4F02E7-F267-714F-8DB2-D3124A51594C}" destId="{7730D25B-0DBD-0445-8900-C7C94EEFF694}" srcOrd="0" destOrd="0" presId="urn:microsoft.com/office/officeart/2005/8/layout/chevron1"/>
    <dgm:cxn modelId="{6A398187-4C2E-454A-90A8-8FD0FF82902B}" type="presOf" srcId="{9939F063-1621-4940-BF31-65D5847A1B33}" destId="{221A5EA3-D7FB-744A-A06A-014292D5AB06}" srcOrd="0" destOrd="0" presId="urn:microsoft.com/office/officeart/2005/8/layout/chevron1"/>
    <dgm:cxn modelId="{01275189-039E-384F-BEAF-84AEACFDE09F}" type="presOf" srcId="{8AA2E5AC-5A7A-3D41-AB79-1F299C60EEA4}" destId="{B759BF81-E715-C94E-B750-FA9FA89512E4}" srcOrd="0" destOrd="0" presId="urn:microsoft.com/office/officeart/2005/8/layout/chevron1"/>
    <dgm:cxn modelId="{00A07292-D4A5-A948-AE8A-921F3965364C}" type="presOf" srcId="{DCFD4E40-39B9-DD4B-90E2-55ED444A200F}" destId="{38629112-51DF-B846-9579-E8F319B96F02}" srcOrd="0" destOrd="0" presId="urn:microsoft.com/office/officeart/2005/8/layout/chevron1"/>
    <dgm:cxn modelId="{2DD89CA2-C099-3B47-9AD3-4D2D418D0548}" srcId="{3D4F02E7-F267-714F-8DB2-D3124A51594C}" destId="{6E22DC10-AE7E-444B-9A44-1C6CB781B23A}" srcOrd="2" destOrd="0" parTransId="{0B63690D-FA72-5B4F-99B7-9AA21C6A7DC3}" sibTransId="{8C11E9AF-66E8-2B4A-A20B-EFA85CF2B125}"/>
    <dgm:cxn modelId="{5311E4A3-27DD-7D42-8D18-9950B9C5550A}" srcId="{3D4F02E7-F267-714F-8DB2-D3124A51594C}" destId="{9939F063-1621-4940-BF31-65D5847A1B33}" srcOrd="4" destOrd="0" parTransId="{1C047764-BC09-6A46-BCD1-5B83B64B17EA}" sibTransId="{755987DC-BA42-AA42-A54D-5C997A40C57E}"/>
    <dgm:cxn modelId="{60DB4AA5-56DE-DD4A-954B-747B81575FFC}" srcId="{3D4F02E7-F267-714F-8DB2-D3124A51594C}" destId="{8AA2E5AC-5A7A-3D41-AB79-1F299C60EEA4}" srcOrd="0" destOrd="0" parTransId="{EDD2A66B-86F6-7048-BE3C-83D249F7B4F5}" sibTransId="{510E581C-533B-2342-A845-B089BD1CB311}"/>
    <dgm:cxn modelId="{125F58C1-00AB-F14A-AAD4-03F2CF25EC45}" srcId="{3D4F02E7-F267-714F-8DB2-D3124A51594C}" destId="{DCFD4E40-39B9-DD4B-90E2-55ED444A200F}" srcOrd="3" destOrd="0" parTransId="{52E29F6D-1238-2446-BA02-3D69C1F642B4}" sibTransId="{00D1CC53-7438-1148-B54E-9C36BF2DFBC1}"/>
    <dgm:cxn modelId="{D008F0E0-A8F3-CE40-A05A-606AEAC34725}" srcId="{3D4F02E7-F267-714F-8DB2-D3124A51594C}" destId="{BFBCB2A6-48C5-3948-B120-0B6A4A9AB09D}" srcOrd="6" destOrd="0" parTransId="{2C168543-D040-D942-A435-817DA440673C}" sibTransId="{5D3D4A43-263C-7048-8894-13985E78CA79}"/>
    <dgm:cxn modelId="{52BD80FA-29A8-7242-A484-3AE38B85CBC5}" srcId="{3D4F02E7-F267-714F-8DB2-D3124A51594C}" destId="{42030CE0-F883-A041-9BCC-0FB87C956FD8}" srcOrd="5" destOrd="0" parTransId="{EFF3AB9D-0E60-2147-8752-042C8A98101D}" sibTransId="{E17FBD1A-1E14-8243-9258-9426185F0E92}"/>
    <dgm:cxn modelId="{0506677D-C3C9-CF42-B721-82DB01E38132}" type="presParOf" srcId="{7730D25B-0DBD-0445-8900-C7C94EEFF694}" destId="{B759BF81-E715-C94E-B750-FA9FA89512E4}" srcOrd="0" destOrd="0" presId="urn:microsoft.com/office/officeart/2005/8/layout/chevron1"/>
    <dgm:cxn modelId="{726E21AC-0BB6-344F-8B91-38135620F6B0}" type="presParOf" srcId="{7730D25B-0DBD-0445-8900-C7C94EEFF694}" destId="{C53D630F-8AD2-EF48-9C61-97960ED0C66B}" srcOrd="1" destOrd="0" presId="urn:microsoft.com/office/officeart/2005/8/layout/chevron1"/>
    <dgm:cxn modelId="{FBB489C8-85A1-2A42-8F0A-AD9DB86727CA}" type="presParOf" srcId="{7730D25B-0DBD-0445-8900-C7C94EEFF694}" destId="{7065DE89-D26A-DE43-BBB0-D360CD5851DC}" srcOrd="2" destOrd="0" presId="urn:microsoft.com/office/officeart/2005/8/layout/chevron1"/>
    <dgm:cxn modelId="{4E21BE60-D2CE-2541-A0EA-4E627F90A9B4}" type="presParOf" srcId="{7730D25B-0DBD-0445-8900-C7C94EEFF694}" destId="{3ACD7DA7-0CF6-FA4A-B98F-0A552DE3AA26}" srcOrd="3" destOrd="0" presId="urn:microsoft.com/office/officeart/2005/8/layout/chevron1"/>
    <dgm:cxn modelId="{CACAF2B0-50AD-3447-81C5-419DD2514B86}" type="presParOf" srcId="{7730D25B-0DBD-0445-8900-C7C94EEFF694}" destId="{0910123F-5D98-5F4A-8AB7-9A9F1C4BF057}" srcOrd="4" destOrd="0" presId="urn:microsoft.com/office/officeart/2005/8/layout/chevron1"/>
    <dgm:cxn modelId="{DAF330BC-C1D6-9948-88EF-0ECDD2E14F8A}" type="presParOf" srcId="{7730D25B-0DBD-0445-8900-C7C94EEFF694}" destId="{76203762-2EC5-1F42-9D9E-8AF70459A7A2}" srcOrd="5" destOrd="0" presId="urn:microsoft.com/office/officeart/2005/8/layout/chevron1"/>
    <dgm:cxn modelId="{92CDB6DD-7E91-9446-A3CA-EC26D7A51C41}" type="presParOf" srcId="{7730D25B-0DBD-0445-8900-C7C94EEFF694}" destId="{38629112-51DF-B846-9579-E8F319B96F02}" srcOrd="6" destOrd="0" presId="urn:microsoft.com/office/officeart/2005/8/layout/chevron1"/>
    <dgm:cxn modelId="{0EC6AF8F-FFEB-4240-B66D-7EF4E2C115D2}" type="presParOf" srcId="{7730D25B-0DBD-0445-8900-C7C94EEFF694}" destId="{0A369659-CAD8-B94A-8407-DD553478BD90}" srcOrd="7" destOrd="0" presId="urn:microsoft.com/office/officeart/2005/8/layout/chevron1"/>
    <dgm:cxn modelId="{EA96D5A4-993B-204E-8F25-28FB0C7391D8}" type="presParOf" srcId="{7730D25B-0DBD-0445-8900-C7C94EEFF694}" destId="{221A5EA3-D7FB-744A-A06A-014292D5AB06}" srcOrd="8" destOrd="0" presId="urn:microsoft.com/office/officeart/2005/8/layout/chevron1"/>
    <dgm:cxn modelId="{F02840C1-E496-5047-A173-7034C1386C45}" type="presParOf" srcId="{7730D25B-0DBD-0445-8900-C7C94EEFF694}" destId="{3DD8555F-AF6B-4D4E-AF2E-ED7678C71CB0}" srcOrd="9" destOrd="0" presId="urn:microsoft.com/office/officeart/2005/8/layout/chevron1"/>
    <dgm:cxn modelId="{A49D4443-A2DE-004D-B3F9-CD4366902008}" type="presParOf" srcId="{7730D25B-0DBD-0445-8900-C7C94EEFF694}" destId="{390EC9C2-C942-E441-A70E-EB41329B5298}" srcOrd="10" destOrd="0" presId="urn:microsoft.com/office/officeart/2005/8/layout/chevron1"/>
    <dgm:cxn modelId="{7220FEFB-19DF-DF4F-B4FA-0B43CDDB54EA}" type="presParOf" srcId="{7730D25B-0DBD-0445-8900-C7C94EEFF694}" destId="{A7D7BAF6-A627-7743-B1B8-3116555761F4}" srcOrd="11" destOrd="0" presId="urn:microsoft.com/office/officeart/2005/8/layout/chevron1"/>
    <dgm:cxn modelId="{81C7312F-B91A-5043-A688-51B9519F9C50}" type="presParOf" srcId="{7730D25B-0DBD-0445-8900-C7C94EEFF694}" destId="{2EF5EABD-126D-AE4F-9F6E-88F3670D3BB6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4F02E7-F267-714F-8DB2-D3124A51594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AA2E5AC-5A7A-3D41-AB79-1F299C60EEA4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GitHub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D2A66B-86F6-7048-BE3C-83D249F7B4F5}" type="parTrans" cxnId="{60DB4AA5-56DE-DD4A-954B-747B81575FFC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0E581C-533B-2342-A845-B089BD1CB311}" type="sibTrans" cxnId="{60DB4AA5-56DE-DD4A-954B-747B81575FFC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99675D-346B-C945-B6B0-22802022A022}">
      <dgm:prSet phldrT="[文本]" custT="1"/>
      <dgm:spPr/>
      <dgm:t>
        <a:bodyPr/>
        <a:lstStyle/>
        <a:p>
          <a:r>
            <a:rPr lang="en-US" altLang="zh-CN" sz="14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GHArchive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5D1BFC-78BA-C040-B14C-6C5B01610562}" type="parTrans" cxnId="{FBADF36F-4D1A-324F-A983-075E5CD65529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2C10F2-E888-EB42-BA95-4EA4E88105C6}" type="sibTrans" cxnId="{FBADF36F-4D1A-324F-A983-075E5CD65529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FD4E40-39B9-DD4B-90E2-55ED444A200F}">
      <dgm:prSet phldrT="[文本]" custT="1"/>
      <dgm:spPr/>
      <dgm:t>
        <a:bodyPr/>
        <a:lstStyle/>
        <a:p>
          <a:r>
            <a:rPr lang="en-US" altLang="zh-CN" sz="14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Clickhouse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E29F6D-1238-2446-BA02-3D69C1F642B4}" type="parTrans" cxnId="{125F58C1-00AB-F14A-AAD4-03F2CF25EC4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D1CC53-7438-1148-B54E-9C36BF2DFBC1}" type="sibTrans" cxnId="{125F58C1-00AB-F14A-AAD4-03F2CF25EC4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030CE0-F883-A041-9BCC-0FB87C956FD8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Neo4j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F3AB9D-0E60-2147-8752-042C8A98101D}" type="parTrans" cxnId="{52BD80FA-29A8-7242-A484-3AE38B85CBC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7FBD1A-1E14-8243-9258-9426185F0E92}" type="sibTrans" cxnId="{52BD80FA-29A8-7242-A484-3AE38B85CBC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BCB2A6-48C5-3948-B120-0B6A4A9AB09D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Gephi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168543-D040-D942-A435-817DA440673C}" type="parTrans" cxnId="{D008F0E0-A8F3-CE40-A05A-606AEAC3472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3D4A43-263C-7048-8894-13985E78CA79}" type="sibTrans" cxnId="{D008F0E0-A8F3-CE40-A05A-606AEAC3472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39F063-1621-4940-BF31-65D5847A1B33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script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047764-BC09-6A46-BCD1-5B83B64B17EA}" type="parTrans" cxnId="{5311E4A3-27DD-7D42-8D18-9950B9C5550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5987DC-BA42-AA42-A54D-5C997A40C57E}" type="sibTrans" cxnId="{5311E4A3-27DD-7D42-8D18-9950B9C5550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22DC10-AE7E-444B-9A44-1C6CB781B23A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script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63690D-FA72-5B4F-99B7-9AA21C6A7DC3}" type="parTrans" cxnId="{2DD89CA2-C099-3B47-9AD3-4D2D418D0548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11E9AF-66E8-2B4A-A20B-EFA85CF2B125}" type="sibTrans" cxnId="{2DD89CA2-C099-3B47-9AD3-4D2D418D0548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30D25B-0DBD-0445-8900-C7C94EEFF694}" type="pres">
      <dgm:prSet presAssocID="{3D4F02E7-F267-714F-8DB2-D3124A51594C}" presName="Name0" presStyleCnt="0">
        <dgm:presLayoutVars>
          <dgm:dir/>
          <dgm:animLvl val="lvl"/>
          <dgm:resizeHandles val="exact"/>
        </dgm:presLayoutVars>
      </dgm:prSet>
      <dgm:spPr/>
    </dgm:pt>
    <dgm:pt modelId="{B759BF81-E715-C94E-B750-FA9FA89512E4}" type="pres">
      <dgm:prSet presAssocID="{8AA2E5AC-5A7A-3D41-AB79-1F299C60EEA4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53D630F-8AD2-EF48-9C61-97960ED0C66B}" type="pres">
      <dgm:prSet presAssocID="{510E581C-533B-2342-A845-B089BD1CB311}" presName="parTxOnlySpace" presStyleCnt="0"/>
      <dgm:spPr/>
    </dgm:pt>
    <dgm:pt modelId="{7065DE89-D26A-DE43-BBB0-D360CD5851DC}" type="pres">
      <dgm:prSet presAssocID="{1599675D-346B-C945-B6B0-22802022A022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3ACD7DA7-0CF6-FA4A-B98F-0A552DE3AA26}" type="pres">
      <dgm:prSet presAssocID="{7D2C10F2-E888-EB42-BA95-4EA4E88105C6}" presName="parTxOnlySpace" presStyleCnt="0"/>
      <dgm:spPr/>
    </dgm:pt>
    <dgm:pt modelId="{0910123F-5D98-5F4A-8AB7-9A9F1C4BF057}" type="pres">
      <dgm:prSet presAssocID="{6E22DC10-AE7E-444B-9A44-1C6CB781B23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76203762-2EC5-1F42-9D9E-8AF70459A7A2}" type="pres">
      <dgm:prSet presAssocID="{8C11E9AF-66E8-2B4A-A20B-EFA85CF2B125}" presName="parTxOnlySpace" presStyleCnt="0"/>
      <dgm:spPr/>
    </dgm:pt>
    <dgm:pt modelId="{38629112-51DF-B846-9579-E8F319B96F02}" type="pres">
      <dgm:prSet presAssocID="{DCFD4E40-39B9-DD4B-90E2-55ED444A200F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A369659-CAD8-B94A-8407-DD553478BD90}" type="pres">
      <dgm:prSet presAssocID="{00D1CC53-7438-1148-B54E-9C36BF2DFBC1}" presName="parTxOnlySpace" presStyleCnt="0"/>
      <dgm:spPr/>
    </dgm:pt>
    <dgm:pt modelId="{221A5EA3-D7FB-744A-A06A-014292D5AB06}" type="pres">
      <dgm:prSet presAssocID="{9939F063-1621-4940-BF31-65D5847A1B3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3DD8555F-AF6B-4D4E-AF2E-ED7678C71CB0}" type="pres">
      <dgm:prSet presAssocID="{755987DC-BA42-AA42-A54D-5C997A40C57E}" presName="parTxOnlySpace" presStyleCnt="0"/>
      <dgm:spPr/>
    </dgm:pt>
    <dgm:pt modelId="{390EC9C2-C942-E441-A70E-EB41329B5298}" type="pres">
      <dgm:prSet presAssocID="{42030CE0-F883-A041-9BCC-0FB87C956FD8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7D7BAF6-A627-7743-B1B8-3116555761F4}" type="pres">
      <dgm:prSet presAssocID="{E17FBD1A-1E14-8243-9258-9426185F0E92}" presName="parTxOnlySpace" presStyleCnt="0"/>
      <dgm:spPr/>
    </dgm:pt>
    <dgm:pt modelId="{2EF5EABD-126D-AE4F-9F6E-88F3670D3BB6}" type="pres">
      <dgm:prSet presAssocID="{BFBCB2A6-48C5-3948-B120-0B6A4A9AB09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FAC0BA40-0BBC-CD43-B590-7B5BAAB603AA}" type="presOf" srcId="{1599675D-346B-C945-B6B0-22802022A022}" destId="{7065DE89-D26A-DE43-BBB0-D360CD5851DC}" srcOrd="0" destOrd="0" presId="urn:microsoft.com/office/officeart/2005/8/layout/chevron1"/>
    <dgm:cxn modelId="{BC31E769-12DD-1A41-AF1E-29CED679EA9D}" type="presOf" srcId="{6E22DC10-AE7E-444B-9A44-1C6CB781B23A}" destId="{0910123F-5D98-5F4A-8AB7-9A9F1C4BF057}" srcOrd="0" destOrd="0" presId="urn:microsoft.com/office/officeart/2005/8/layout/chevron1"/>
    <dgm:cxn modelId="{2B32684C-85E5-E44C-8017-B355BE6E0D01}" type="presOf" srcId="{42030CE0-F883-A041-9BCC-0FB87C956FD8}" destId="{390EC9C2-C942-E441-A70E-EB41329B5298}" srcOrd="0" destOrd="0" presId="urn:microsoft.com/office/officeart/2005/8/layout/chevron1"/>
    <dgm:cxn modelId="{6D70FE6E-CB79-F041-85B5-8709C2319A28}" type="presOf" srcId="{BFBCB2A6-48C5-3948-B120-0B6A4A9AB09D}" destId="{2EF5EABD-126D-AE4F-9F6E-88F3670D3BB6}" srcOrd="0" destOrd="0" presId="urn:microsoft.com/office/officeart/2005/8/layout/chevron1"/>
    <dgm:cxn modelId="{FBADF36F-4D1A-324F-A983-075E5CD65529}" srcId="{3D4F02E7-F267-714F-8DB2-D3124A51594C}" destId="{1599675D-346B-C945-B6B0-22802022A022}" srcOrd="1" destOrd="0" parTransId="{6B5D1BFC-78BA-C040-B14C-6C5B01610562}" sibTransId="{7D2C10F2-E888-EB42-BA95-4EA4E88105C6}"/>
    <dgm:cxn modelId="{B3FF5A83-2A02-3543-BB90-B1DE74F881E0}" type="presOf" srcId="{3D4F02E7-F267-714F-8DB2-D3124A51594C}" destId="{7730D25B-0DBD-0445-8900-C7C94EEFF694}" srcOrd="0" destOrd="0" presId="urn:microsoft.com/office/officeart/2005/8/layout/chevron1"/>
    <dgm:cxn modelId="{6A398187-4C2E-454A-90A8-8FD0FF82902B}" type="presOf" srcId="{9939F063-1621-4940-BF31-65D5847A1B33}" destId="{221A5EA3-D7FB-744A-A06A-014292D5AB06}" srcOrd="0" destOrd="0" presId="urn:microsoft.com/office/officeart/2005/8/layout/chevron1"/>
    <dgm:cxn modelId="{01275189-039E-384F-BEAF-84AEACFDE09F}" type="presOf" srcId="{8AA2E5AC-5A7A-3D41-AB79-1F299C60EEA4}" destId="{B759BF81-E715-C94E-B750-FA9FA89512E4}" srcOrd="0" destOrd="0" presId="urn:microsoft.com/office/officeart/2005/8/layout/chevron1"/>
    <dgm:cxn modelId="{00A07292-D4A5-A948-AE8A-921F3965364C}" type="presOf" srcId="{DCFD4E40-39B9-DD4B-90E2-55ED444A200F}" destId="{38629112-51DF-B846-9579-E8F319B96F02}" srcOrd="0" destOrd="0" presId="urn:microsoft.com/office/officeart/2005/8/layout/chevron1"/>
    <dgm:cxn modelId="{2DD89CA2-C099-3B47-9AD3-4D2D418D0548}" srcId="{3D4F02E7-F267-714F-8DB2-D3124A51594C}" destId="{6E22DC10-AE7E-444B-9A44-1C6CB781B23A}" srcOrd="2" destOrd="0" parTransId="{0B63690D-FA72-5B4F-99B7-9AA21C6A7DC3}" sibTransId="{8C11E9AF-66E8-2B4A-A20B-EFA85CF2B125}"/>
    <dgm:cxn modelId="{5311E4A3-27DD-7D42-8D18-9950B9C5550A}" srcId="{3D4F02E7-F267-714F-8DB2-D3124A51594C}" destId="{9939F063-1621-4940-BF31-65D5847A1B33}" srcOrd="4" destOrd="0" parTransId="{1C047764-BC09-6A46-BCD1-5B83B64B17EA}" sibTransId="{755987DC-BA42-AA42-A54D-5C997A40C57E}"/>
    <dgm:cxn modelId="{60DB4AA5-56DE-DD4A-954B-747B81575FFC}" srcId="{3D4F02E7-F267-714F-8DB2-D3124A51594C}" destId="{8AA2E5AC-5A7A-3D41-AB79-1F299C60EEA4}" srcOrd="0" destOrd="0" parTransId="{EDD2A66B-86F6-7048-BE3C-83D249F7B4F5}" sibTransId="{510E581C-533B-2342-A845-B089BD1CB311}"/>
    <dgm:cxn modelId="{125F58C1-00AB-F14A-AAD4-03F2CF25EC45}" srcId="{3D4F02E7-F267-714F-8DB2-D3124A51594C}" destId="{DCFD4E40-39B9-DD4B-90E2-55ED444A200F}" srcOrd="3" destOrd="0" parTransId="{52E29F6D-1238-2446-BA02-3D69C1F642B4}" sibTransId="{00D1CC53-7438-1148-B54E-9C36BF2DFBC1}"/>
    <dgm:cxn modelId="{D008F0E0-A8F3-CE40-A05A-606AEAC34725}" srcId="{3D4F02E7-F267-714F-8DB2-D3124A51594C}" destId="{BFBCB2A6-48C5-3948-B120-0B6A4A9AB09D}" srcOrd="6" destOrd="0" parTransId="{2C168543-D040-D942-A435-817DA440673C}" sibTransId="{5D3D4A43-263C-7048-8894-13985E78CA79}"/>
    <dgm:cxn modelId="{52BD80FA-29A8-7242-A484-3AE38B85CBC5}" srcId="{3D4F02E7-F267-714F-8DB2-D3124A51594C}" destId="{42030CE0-F883-A041-9BCC-0FB87C956FD8}" srcOrd="5" destOrd="0" parTransId="{EFF3AB9D-0E60-2147-8752-042C8A98101D}" sibTransId="{E17FBD1A-1E14-8243-9258-9426185F0E92}"/>
    <dgm:cxn modelId="{0506677D-C3C9-CF42-B721-82DB01E38132}" type="presParOf" srcId="{7730D25B-0DBD-0445-8900-C7C94EEFF694}" destId="{B759BF81-E715-C94E-B750-FA9FA89512E4}" srcOrd="0" destOrd="0" presId="urn:microsoft.com/office/officeart/2005/8/layout/chevron1"/>
    <dgm:cxn modelId="{726E21AC-0BB6-344F-8B91-38135620F6B0}" type="presParOf" srcId="{7730D25B-0DBD-0445-8900-C7C94EEFF694}" destId="{C53D630F-8AD2-EF48-9C61-97960ED0C66B}" srcOrd="1" destOrd="0" presId="urn:microsoft.com/office/officeart/2005/8/layout/chevron1"/>
    <dgm:cxn modelId="{FBB489C8-85A1-2A42-8F0A-AD9DB86727CA}" type="presParOf" srcId="{7730D25B-0DBD-0445-8900-C7C94EEFF694}" destId="{7065DE89-D26A-DE43-BBB0-D360CD5851DC}" srcOrd="2" destOrd="0" presId="urn:microsoft.com/office/officeart/2005/8/layout/chevron1"/>
    <dgm:cxn modelId="{4E21BE60-D2CE-2541-A0EA-4E627F90A9B4}" type="presParOf" srcId="{7730D25B-0DBD-0445-8900-C7C94EEFF694}" destId="{3ACD7DA7-0CF6-FA4A-B98F-0A552DE3AA26}" srcOrd="3" destOrd="0" presId="urn:microsoft.com/office/officeart/2005/8/layout/chevron1"/>
    <dgm:cxn modelId="{CACAF2B0-50AD-3447-81C5-419DD2514B86}" type="presParOf" srcId="{7730D25B-0DBD-0445-8900-C7C94EEFF694}" destId="{0910123F-5D98-5F4A-8AB7-9A9F1C4BF057}" srcOrd="4" destOrd="0" presId="urn:microsoft.com/office/officeart/2005/8/layout/chevron1"/>
    <dgm:cxn modelId="{DAF330BC-C1D6-9948-88EF-0ECDD2E14F8A}" type="presParOf" srcId="{7730D25B-0DBD-0445-8900-C7C94EEFF694}" destId="{76203762-2EC5-1F42-9D9E-8AF70459A7A2}" srcOrd="5" destOrd="0" presId="urn:microsoft.com/office/officeart/2005/8/layout/chevron1"/>
    <dgm:cxn modelId="{92CDB6DD-7E91-9446-A3CA-EC26D7A51C41}" type="presParOf" srcId="{7730D25B-0DBD-0445-8900-C7C94EEFF694}" destId="{38629112-51DF-B846-9579-E8F319B96F02}" srcOrd="6" destOrd="0" presId="urn:microsoft.com/office/officeart/2005/8/layout/chevron1"/>
    <dgm:cxn modelId="{0EC6AF8F-FFEB-4240-B66D-7EF4E2C115D2}" type="presParOf" srcId="{7730D25B-0DBD-0445-8900-C7C94EEFF694}" destId="{0A369659-CAD8-B94A-8407-DD553478BD90}" srcOrd="7" destOrd="0" presId="urn:microsoft.com/office/officeart/2005/8/layout/chevron1"/>
    <dgm:cxn modelId="{EA96D5A4-993B-204E-8F25-28FB0C7391D8}" type="presParOf" srcId="{7730D25B-0DBD-0445-8900-C7C94EEFF694}" destId="{221A5EA3-D7FB-744A-A06A-014292D5AB06}" srcOrd="8" destOrd="0" presId="urn:microsoft.com/office/officeart/2005/8/layout/chevron1"/>
    <dgm:cxn modelId="{F02840C1-E496-5047-A173-7034C1386C45}" type="presParOf" srcId="{7730D25B-0DBD-0445-8900-C7C94EEFF694}" destId="{3DD8555F-AF6B-4D4E-AF2E-ED7678C71CB0}" srcOrd="9" destOrd="0" presId="urn:microsoft.com/office/officeart/2005/8/layout/chevron1"/>
    <dgm:cxn modelId="{A49D4443-A2DE-004D-B3F9-CD4366902008}" type="presParOf" srcId="{7730D25B-0DBD-0445-8900-C7C94EEFF694}" destId="{390EC9C2-C942-E441-A70E-EB41329B5298}" srcOrd="10" destOrd="0" presId="urn:microsoft.com/office/officeart/2005/8/layout/chevron1"/>
    <dgm:cxn modelId="{7220FEFB-19DF-DF4F-B4FA-0B43CDDB54EA}" type="presParOf" srcId="{7730D25B-0DBD-0445-8900-C7C94EEFF694}" destId="{A7D7BAF6-A627-7743-B1B8-3116555761F4}" srcOrd="11" destOrd="0" presId="urn:microsoft.com/office/officeart/2005/8/layout/chevron1"/>
    <dgm:cxn modelId="{81C7312F-B91A-5043-A688-51B9519F9C50}" type="presParOf" srcId="{7730D25B-0DBD-0445-8900-C7C94EEFF694}" destId="{2EF5EABD-126D-AE4F-9F6E-88F3670D3BB6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4F02E7-F267-714F-8DB2-D3124A51594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AA2E5AC-5A7A-3D41-AB79-1F299C60EEA4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协作平台</a:t>
          </a:r>
        </a:p>
      </dgm:t>
    </dgm:pt>
    <dgm:pt modelId="{EDD2A66B-86F6-7048-BE3C-83D249F7B4F5}" type="parTrans" cxnId="{60DB4AA5-56DE-DD4A-954B-747B81575F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0E581C-533B-2342-A845-B089BD1CB311}" type="sibTrans" cxnId="{60DB4AA5-56DE-DD4A-954B-747B81575F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99675D-346B-C945-B6B0-22802022A022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日志归档</a:t>
          </a:r>
        </a:p>
      </dgm:t>
    </dgm:pt>
    <dgm:pt modelId="{6B5D1BFC-78BA-C040-B14C-6C5B01610562}" type="parTrans" cxnId="{FBADF36F-4D1A-324F-A983-075E5CD65529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2C10F2-E888-EB42-BA95-4EA4E88105C6}" type="sibTrans" cxnId="{FBADF36F-4D1A-324F-A983-075E5CD65529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FD4E40-39B9-DD4B-90E2-55ED444A200F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</a:p>
      </dgm:t>
    </dgm:pt>
    <dgm:pt modelId="{52E29F6D-1238-2446-BA02-3D69C1F642B4}" type="parTrans" cxnId="{125F58C1-00AB-F14A-AAD4-03F2CF25EC4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D1CC53-7438-1148-B54E-9C36BF2DFBC1}" type="sibTrans" cxnId="{125F58C1-00AB-F14A-AAD4-03F2CF25EC4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030CE0-F883-A041-9BCC-0FB87C956FD8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图分析</a:t>
          </a:r>
        </a:p>
      </dgm:t>
    </dgm:pt>
    <dgm:pt modelId="{EFF3AB9D-0E60-2147-8752-042C8A98101D}" type="parTrans" cxnId="{52BD80FA-29A8-7242-A484-3AE38B85CBC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7FBD1A-1E14-8243-9258-9426185F0E92}" type="sibTrans" cxnId="{52BD80FA-29A8-7242-A484-3AE38B85CBC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BCB2A6-48C5-3948-B120-0B6A4A9AB09D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</a:t>
          </a:r>
        </a:p>
      </dgm:t>
    </dgm:pt>
    <dgm:pt modelId="{2C168543-D040-D942-A435-817DA440673C}" type="parTrans" cxnId="{D008F0E0-A8F3-CE40-A05A-606AEAC3472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3D4A43-263C-7048-8894-13985E78CA79}" type="sibTrans" cxnId="{D008F0E0-A8F3-CE40-A05A-606AEAC3472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39F063-1621-4940-BF31-65D5847A1B33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图构造</a:t>
          </a:r>
        </a:p>
      </dgm:t>
    </dgm:pt>
    <dgm:pt modelId="{1C047764-BC09-6A46-BCD1-5B83B64B17EA}" type="parTrans" cxnId="{5311E4A3-27DD-7D42-8D18-9950B9C5550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5987DC-BA42-AA42-A54D-5C997A40C57E}" type="sibTrans" cxnId="{5311E4A3-27DD-7D42-8D18-9950B9C5550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22DC10-AE7E-444B-9A44-1C6CB781B23A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下载导入</a:t>
          </a:r>
        </a:p>
      </dgm:t>
    </dgm:pt>
    <dgm:pt modelId="{0B63690D-FA72-5B4F-99B7-9AA21C6A7DC3}" type="parTrans" cxnId="{2DD89CA2-C099-3B47-9AD3-4D2D418D054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11E9AF-66E8-2B4A-A20B-EFA85CF2B125}" type="sibTrans" cxnId="{2DD89CA2-C099-3B47-9AD3-4D2D418D054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30D25B-0DBD-0445-8900-C7C94EEFF694}" type="pres">
      <dgm:prSet presAssocID="{3D4F02E7-F267-714F-8DB2-D3124A51594C}" presName="Name0" presStyleCnt="0">
        <dgm:presLayoutVars>
          <dgm:dir/>
          <dgm:animLvl val="lvl"/>
          <dgm:resizeHandles val="exact"/>
        </dgm:presLayoutVars>
      </dgm:prSet>
      <dgm:spPr/>
    </dgm:pt>
    <dgm:pt modelId="{B759BF81-E715-C94E-B750-FA9FA89512E4}" type="pres">
      <dgm:prSet presAssocID="{8AA2E5AC-5A7A-3D41-AB79-1F299C60EEA4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53D630F-8AD2-EF48-9C61-97960ED0C66B}" type="pres">
      <dgm:prSet presAssocID="{510E581C-533B-2342-A845-B089BD1CB311}" presName="parTxOnlySpace" presStyleCnt="0"/>
      <dgm:spPr/>
    </dgm:pt>
    <dgm:pt modelId="{7065DE89-D26A-DE43-BBB0-D360CD5851DC}" type="pres">
      <dgm:prSet presAssocID="{1599675D-346B-C945-B6B0-22802022A022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3ACD7DA7-0CF6-FA4A-B98F-0A552DE3AA26}" type="pres">
      <dgm:prSet presAssocID="{7D2C10F2-E888-EB42-BA95-4EA4E88105C6}" presName="parTxOnlySpace" presStyleCnt="0"/>
      <dgm:spPr/>
    </dgm:pt>
    <dgm:pt modelId="{0910123F-5D98-5F4A-8AB7-9A9F1C4BF057}" type="pres">
      <dgm:prSet presAssocID="{6E22DC10-AE7E-444B-9A44-1C6CB781B23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76203762-2EC5-1F42-9D9E-8AF70459A7A2}" type="pres">
      <dgm:prSet presAssocID="{8C11E9AF-66E8-2B4A-A20B-EFA85CF2B125}" presName="parTxOnlySpace" presStyleCnt="0"/>
      <dgm:spPr/>
    </dgm:pt>
    <dgm:pt modelId="{38629112-51DF-B846-9579-E8F319B96F02}" type="pres">
      <dgm:prSet presAssocID="{DCFD4E40-39B9-DD4B-90E2-55ED444A200F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A369659-CAD8-B94A-8407-DD553478BD90}" type="pres">
      <dgm:prSet presAssocID="{00D1CC53-7438-1148-B54E-9C36BF2DFBC1}" presName="parTxOnlySpace" presStyleCnt="0"/>
      <dgm:spPr/>
    </dgm:pt>
    <dgm:pt modelId="{221A5EA3-D7FB-744A-A06A-014292D5AB06}" type="pres">
      <dgm:prSet presAssocID="{9939F063-1621-4940-BF31-65D5847A1B3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3DD8555F-AF6B-4D4E-AF2E-ED7678C71CB0}" type="pres">
      <dgm:prSet presAssocID="{755987DC-BA42-AA42-A54D-5C997A40C57E}" presName="parTxOnlySpace" presStyleCnt="0"/>
      <dgm:spPr/>
    </dgm:pt>
    <dgm:pt modelId="{390EC9C2-C942-E441-A70E-EB41329B5298}" type="pres">
      <dgm:prSet presAssocID="{42030CE0-F883-A041-9BCC-0FB87C956FD8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7D7BAF6-A627-7743-B1B8-3116555761F4}" type="pres">
      <dgm:prSet presAssocID="{E17FBD1A-1E14-8243-9258-9426185F0E92}" presName="parTxOnlySpace" presStyleCnt="0"/>
      <dgm:spPr/>
    </dgm:pt>
    <dgm:pt modelId="{2EF5EABD-126D-AE4F-9F6E-88F3670D3BB6}" type="pres">
      <dgm:prSet presAssocID="{BFBCB2A6-48C5-3948-B120-0B6A4A9AB09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FAC0BA40-0BBC-CD43-B590-7B5BAAB603AA}" type="presOf" srcId="{1599675D-346B-C945-B6B0-22802022A022}" destId="{7065DE89-D26A-DE43-BBB0-D360CD5851DC}" srcOrd="0" destOrd="0" presId="urn:microsoft.com/office/officeart/2005/8/layout/chevron1"/>
    <dgm:cxn modelId="{BC31E769-12DD-1A41-AF1E-29CED679EA9D}" type="presOf" srcId="{6E22DC10-AE7E-444B-9A44-1C6CB781B23A}" destId="{0910123F-5D98-5F4A-8AB7-9A9F1C4BF057}" srcOrd="0" destOrd="0" presId="urn:microsoft.com/office/officeart/2005/8/layout/chevron1"/>
    <dgm:cxn modelId="{2B32684C-85E5-E44C-8017-B355BE6E0D01}" type="presOf" srcId="{42030CE0-F883-A041-9BCC-0FB87C956FD8}" destId="{390EC9C2-C942-E441-A70E-EB41329B5298}" srcOrd="0" destOrd="0" presId="urn:microsoft.com/office/officeart/2005/8/layout/chevron1"/>
    <dgm:cxn modelId="{6D70FE6E-CB79-F041-85B5-8709C2319A28}" type="presOf" srcId="{BFBCB2A6-48C5-3948-B120-0B6A4A9AB09D}" destId="{2EF5EABD-126D-AE4F-9F6E-88F3670D3BB6}" srcOrd="0" destOrd="0" presId="urn:microsoft.com/office/officeart/2005/8/layout/chevron1"/>
    <dgm:cxn modelId="{FBADF36F-4D1A-324F-A983-075E5CD65529}" srcId="{3D4F02E7-F267-714F-8DB2-D3124A51594C}" destId="{1599675D-346B-C945-B6B0-22802022A022}" srcOrd="1" destOrd="0" parTransId="{6B5D1BFC-78BA-C040-B14C-6C5B01610562}" sibTransId="{7D2C10F2-E888-EB42-BA95-4EA4E88105C6}"/>
    <dgm:cxn modelId="{B3FF5A83-2A02-3543-BB90-B1DE74F881E0}" type="presOf" srcId="{3D4F02E7-F267-714F-8DB2-D3124A51594C}" destId="{7730D25B-0DBD-0445-8900-C7C94EEFF694}" srcOrd="0" destOrd="0" presId="urn:microsoft.com/office/officeart/2005/8/layout/chevron1"/>
    <dgm:cxn modelId="{6A398187-4C2E-454A-90A8-8FD0FF82902B}" type="presOf" srcId="{9939F063-1621-4940-BF31-65D5847A1B33}" destId="{221A5EA3-D7FB-744A-A06A-014292D5AB06}" srcOrd="0" destOrd="0" presId="urn:microsoft.com/office/officeart/2005/8/layout/chevron1"/>
    <dgm:cxn modelId="{01275189-039E-384F-BEAF-84AEACFDE09F}" type="presOf" srcId="{8AA2E5AC-5A7A-3D41-AB79-1F299C60EEA4}" destId="{B759BF81-E715-C94E-B750-FA9FA89512E4}" srcOrd="0" destOrd="0" presId="urn:microsoft.com/office/officeart/2005/8/layout/chevron1"/>
    <dgm:cxn modelId="{00A07292-D4A5-A948-AE8A-921F3965364C}" type="presOf" srcId="{DCFD4E40-39B9-DD4B-90E2-55ED444A200F}" destId="{38629112-51DF-B846-9579-E8F319B96F02}" srcOrd="0" destOrd="0" presId="urn:microsoft.com/office/officeart/2005/8/layout/chevron1"/>
    <dgm:cxn modelId="{2DD89CA2-C099-3B47-9AD3-4D2D418D0548}" srcId="{3D4F02E7-F267-714F-8DB2-D3124A51594C}" destId="{6E22DC10-AE7E-444B-9A44-1C6CB781B23A}" srcOrd="2" destOrd="0" parTransId="{0B63690D-FA72-5B4F-99B7-9AA21C6A7DC3}" sibTransId="{8C11E9AF-66E8-2B4A-A20B-EFA85CF2B125}"/>
    <dgm:cxn modelId="{5311E4A3-27DD-7D42-8D18-9950B9C5550A}" srcId="{3D4F02E7-F267-714F-8DB2-D3124A51594C}" destId="{9939F063-1621-4940-BF31-65D5847A1B33}" srcOrd="4" destOrd="0" parTransId="{1C047764-BC09-6A46-BCD1-5B83B64B17EA}" sibTransId="{755987DC-BA42-AA42-A54D-5C997A40C57E}"/>
    <dgm:cxn modelId="{60DB4AA5-56DE-DD4A-954B-747B81575FFC}" srcId="{3D4F02E7-F267-714F-8DB2-D3124A51594C}" destId="{8AA2E5AC-5A7A-3D41-AB79-1F299C60EEA4}" srcOrd="0" destOrd="0" parTransId="{EDD2A66B-86F6-7048-BE3C-83D249F7B4F5}" sibTransId="{510E581C-533B-2342-A845-B089BD1CB311}"/>
    <dgm:cxn modelId="{125F58C1-00AB-F14A-AAD4-03F2CF25EC45}" srcId="{3D4F02E7-F267-714F-8DB2-D3124A51594C}" destId="{DCFD4E40-39B9-DD4B-90E2-55ED444A200F}" srcOrd="3" destOrd="0" parTransId="{52E29F6D-1238-2446-BA02-3D69C1F642B4}" sibTransId="{00D1CC53-7438-1148-B54E-9C36BF2DFBC1}"/>
    <dgm:cxn modelId="{D008F0E0-A8F3-CE40-A05A-606AEAC34725}" srcId="{3D4F02E7-F267-714F-8DB2-D3124A51594C}" destId="{BFBCB2A6-48C5-3948-B120-0B6A4A9AB09D}" srcOrd="6" destOrd="0" parTransId="{2C168543-D040-D942-A435-817DA440673C}" sibTransId="{5D3D4A43-263C-7048-8894-13985E78CA79}"/>
    <dgm:cxn modelId="{52BD80FA-29A8-7242-A484-3AE38B85CBC5}" srcId="{3D4F02E7-F267-714F-8DB2-D3124A51594C}" destId="{42030CE0-F883-A041-9BCC-0FB87C956FD8}" srcOrd="5" destOrd="0" parTransId="{EFF3AB9D-0E60-2147-8752-042C8A98101D}" sibTransId="{E17FBD1A-1E14-8243-9258-9426185F0E92}"/>
    <dgm:cxn modelId="{0506677D-C3C9-CF42-B721-82DB01E38132}" type="presParOf" srcId="{7730D25B-0DBD-0445-8900-C7C94EEFF694}" destId="{B759BF81-E715-C94E-B750-FA9FA89512E4}" srcOrd="0" destOrd="0" presId="urn:microsoft.com/office/officeart/2005/8/layout/chevron1"/>
    <dgm:cxn modelId="{726E21AC-0BB6-344F-8B91-38135620F6B0}" type="presParOf" srcId="{7730D25B-0DBD-0445-8900-C7C94EEFF694}" destId="{C53D630F-8AD2-EF48-9C61-97960ED0C66B}" srcOrd="1" destOrd="0" presId="urn:microsoft.com/office/officeart/2005/8/layout/chevron1"/>
    <dgm:cxn modelId="{FBB489C8-85A1-2A42-8F0A-AD9DB86727CA}" type="presParOf" srcId="{7730D25B-0DBD-0445-8900-C7C94EEFF694}" destId="{7065DE89-D26A-DE43-BBB0-D360CD5851DC}" srcOrd="2" destOrd="0" presId="urn:microsoft.com/office/officeart/2005/8/layout/chevron1"/>
    <dgm:cxn modelId="{4E21BE60-D2CE-2541-A0EA-4E627F90A9B4}" type="presParOf" srcId="{7730D25B-0DBD-0445-8900-C7C94EEFF694}" destId="{3ACD7DA7-0CF6-FA4A-B98F-0A552DE3AA26}" srcOrd="3" destOrd="0" presId="urn:microsoft.com/office/officeart/2005/8/layout/chevron1"/>
    <dgm:cxn modelId="{CACAF2B0-50AD-3447-81C5-419DD2514B86}" type="presParOf" srcId="{7730D25B-0DBD-0445-8900-C7C94EEFF694}" destId="{0910123F-5D98-5F4A-8AB7-9A9F1C4BF057}" srcOrd="4" destOrd="0" presId="urn:microsoft.com/office/officeart/2005/8/layout/chevron1"/>
    <dgm:cxn modelId="{DAF330BC-C1D6-9948-88EF-0ECDD2E14F8A}" type="presParOf" srcId="{7730D25B-0DBD-0445-8900-C7C94EEFF694}" destId="{76203762-2EC5-1F42-9D9E-8AF70459A7A2}" srcOrd="5" destOrd="0" presId="urn:microsoft.com/office/officeart/2005/8/layout/chevron1"/>
    <dgm:cxn modelId="{92CDB6DD-7E91-9446-A3CA-EC26D7A51C41}" type="presParOf" srcId="{7730D25B-0DBD-0445-8900-C7C94EEFF694}" destId="{38629112-51DF-B846-9579-E8F319B96F02}" srcOrd="6" destOrd="0" presId="urn:microsoft.com/office/officeart/2005/8/layout/chevron1"/>
    <dgm:cxn modelId="{0EC6AF8F-FFEB-4240-B66D-7EF4E2C115D2}" type="presParOf" srcId="{7730D25B-0DBD-0445-8900-C7C94EEFF694}" destId="{0A369659-CAD8-B94A-8407-DD553478BD90}" srcOrd="7" destOrd="0" presId="urn:microsoft.com/office/officeart/2005/8/layout/chevron1"/>
    <dgm:cxn modelId="{EA96D5A4-993B-204E-8F25-28FB0C7391D8}" type="presParOf" srcId="{7730D25B-0DBD-0445-8900-C7C94EEFF694}" destId="{221A5EA3-D7FB-744A-A06A-014292D5AB06}" srcOrd="8" destOrd="0" presId="urn:microsoft.com/office/officeart/2005/8/layout/chevron1"/>
    <dgm:cxn modelId="{F02840C1-E496-5047-A173-7034C1386C45}" type="presParOf" srcId="{7730D25B-0DBD-0445-8900-C7C94EEFF694}" destId="{3DD8555F-AF6B-4D4E-AF2E-ED7678C71CB0}" srcOrd="9" destOrd="0" presId="urn:microsoft.com/office/officeart/2005/8/layout/chevron1"/>
    <dgm:cxn modelId="{A49D4443-A2DE-004D-B3F9-CD4366902008}" type="presParOf" srcId="{7730D25B-0DBD-0445-8900-C7C94EEFF694}" destId="{390EC9C2-C942-E441-A70E-EB41329B5298}" srcOrd="10" destOrd="0" presId="urn:microsoft.com/office/officeart/2005/8/layout/chevron1"/>
    <dgm:cxn modelId="{7220FEFB-19DF-DF4F-B4FA-0B43CDDB54EA}" type="presParOf" srcId="{7730D25B-0DBD-0445-8900-C7C94EEFF694}" destId="{A7D7BAF6-A627-7743-B1B8-3116555761F4}" srcOrd="11" destOrd="0" presId="urn:microsoft.com/office/officeart/2005/8/layout/chevron1"/>
    <dgm:cxn modelId="{81C7312F-B91A-5043-A688-51B9519F9C50}" type="presParOf" srcId="{7730D25B-0DBD-0445-8900-C7C94EEFF694}" destId="{2EF5EABD-126D-AE4F-9F6E-88F3670D3BB6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4F02E7-F267-714F-8DB2-D3124A51594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AA2E5AC-5A7A-3D41-AB79-1F299C60EEA4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开放平台</a:t>
          </a:r>
        </a:p>
      </dgm:t>
    </dgm:pt>
    <dgm:pt modelId="{EDD2A66B-86F6-7048-BE3C-83D249F7B4F5}" type="parTrans" cxnId="{60DB4AA5-56DE-DD4A-954B-747B81575F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0E581C-533B-2342-A845-B089BD1CB311}" type="sibTrans" cxnId="{60DB4AA5-56DE-DD4A-954B-747B81575FF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99675D-346B-C945-B6B0-22802022A022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数据归档</a:t>
          </a:r>
        </a:p>
      </dgm:t>
    </dgm:pt>
    <dgm:pt modelId="{6B5D1BFC-78BA-C040-B14C-6C5B01610562}" type="parTrans" cxnId="{FBADF36F-4D1A-324F-A983-075E5CD65529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2C10F2-E888-EB42-BA95-4EA4E88105C6}" type="sibTrans" cxnId="{FBADF36F-4D1A-324F-A983-075E5CD65529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FD4E40-39B9-DD4B-90E2-55ED444A200F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数据管理</a:t>
          </a:r>
        </a:p>
      </dgm:t>
    </dgm:pt>
    <dgm:pt modelId="{52E29F6D-1238-2446-BA02-3D69C1F642B4}" type="parTrans" cxnId="{125F58C1-00AB-F14A-AAD4-03F2CF25EC4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D1CC53-7438-1148-B54E-9C36BF2DFBC1}" type="sibTrans" cxnId="{125F58C1-00AB-F14A-AAD4-03F2CF25EC4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030CE0-F883-A041-9BCC-0FB87C956FD8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图分析</a:t>
          </a:r>
        </a:p>
      </dgm:t>
    </dgm:pt>
    <dgm:pt modelId="{EFF3AB9D-0E60-2147-8752-042C8A98101D}" type="parTrans" cxnId="{52BD80FA-29A8-7242-A484-3AE38B85CBC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7FBD1A-1E14-8243-9258-9426185F0E92}" type="sibTrans" cxnId="{52BD80FA-29A8-7242-A484-3AE38B85CBC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BCB2A6-48C5-3948-B120-0B6A4A9AB09D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图可视化</a:t>
          </a:r>
        </a:p>
      </dgm:t>
    </dgm:pt>
    <dgm:pt modelId="{2C168543-D040-D942-A435-817DA440673C}" type="parTrans" cxnId="{D008F0E0-A8F3-CE40-A05A-606AEAC3472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3D4A43-263C-7048-8894-13985E78CA79}" type="sibTrans" cxnId="{D008F0E0-A8F3-CE40-A05A-606AEAC3472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39F063-1621-4940-BF31-65D5847A1B33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图构造</a:t>
          </a:r>
        </a:p>
      </dgm:t>
    </dgm:pt>
    <dgm:pt modelId="{1C047764-BC09-6A46-BCD1-5B83B64B17EA}" type="parTrans" cxnId="{5311E4A3-27DD-7D42-8D18-9950B9C5550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5987DC-BA42-AA42-A54D-5C997A40C57E}" type="sibTrans" cxnId="{5311E4A3-27DD-7D42-8D18-9950B9C5550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22DC10-AE7E-444B-9A44-1C6CB781B23A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下载导入</a:t>
          </a:r>
        </a:p>
      </dgm:t>
    </dgm:pt>
    <dgm:pt modelId="{0B63690D-FA72-5B4F-99B7-9AA21C6A7DC3}" type="parTrans" cxnId="{2DD89CA2-C099-3B47-9AD3-4D2D418D054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11E9AF-66E8-2B4A-A20B-EFA85CF2B125}" type="sibTrans" cxnId="{2DD89CA2-C099-3B47-9AD3-4D2D418D054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30D25B-0DBD-0445-8900-C7C94EEFF694}" type="pres">
      <dgm:prSet presAssocID="{3D4F02E7-F267-714F-8DB2-D3124A51594C}" presName="Name0" presStyleCnt="0">
        <dgm:presLayoutVars>
          <dgm:dir/>
          <dgm:animLvl val="lvl"/>
          <dgm:resizeHandles val="exact"/>
        </dgm:presLayoutVars>
      </dgm:prSet>
      <dgm:spPr/>
    </dgm:pt>
    <dgm:pt modelId="{B759BF81-E715-C94E-B750-FA9FA89512E4}" type="pres">
      <dgm:prSet presAssocID="{8AA2E5AC-5A7A-3D41-AB79-1F299C60EEA4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53D630F-8AD2-EF48-9C61-97960ED0C66B}" type="pres">
      <dgm:prSet presAssocID="{510E581C-533B-2342-A845-B089BD1CB311}" presName="parTxOnlySpace" presStyleCnt="0"/>
      <dgm:spPr/>
    </dgm:pt>
    <dgm:pt modelId="{7065DE89-D26A-DE43-BBB0-D360CD5851DC}" type="pres">
      <dgm:prSet presAssocID="{1599675D-346B-C945-B6B0-22802022A022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3ACD7DA7-0CF6-FA4A-B98F-0A552DE3AA26}" type="pres">
      <dgm:prSet presAssocID="{7D2C10F2-E888-EB42-BA95-4EA4E88105C6}" presName="parTxOnlySpace" presStyleCnt="0"/>
      <dgm:spPr/>
    </dgm:pt>
    <dgm:pt modelId="{0910123F-5D98-5F4A-8AB7-9A9F1C4BF057}" type="pres">
      <dgm:prSet presAssocID="{6E22DC10-AE7E-444B-9A44-1C6CB781B23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76203762-2EC5-1F42-9D9E-8AF70459A7A2}" type="pres">
      <dgm:prSet presAssocID="{8C11E9AF-66E8-2B4A-A20B-EFA85CF2B125}" presName="parTxOnlySpace" presStyleCnt="0"/>
      <dgm:spPr/>
    </dgm:pt>
    <dgm:pt modelId="{38629112-51DF-B846-9579-E8F319B96F02}" type="pres">
      <dgm:prSet presAssocID="{DCFD4E40-39B9-DD4B-90E2-55ED444A200F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A369659-CAD8-B94A-8407-DD553478BD90}" type="pres">
      <dgm:prSet presAssocID="{00D1CC53-7438-1148-B54E-9C36BF2DFBC1}" presName="parTxOnlySpace" presStyleCnt="0"/>
      <dgm:spPr/>
    </dgm:pt>
    <dgm:pt modelId="{221A5EA3-D7FB-744A-A06A-014292D5AB06}" type="pres">
      <dgm:prSet presAssocID="{9939F063-1621-4940-BF31-65D5847A1B3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3DD8555F-AF6B-4D4E-AF2E-ED7678C71CB0}" type="pres">
      <dgm:prSet presAssocID="{755987DC-BA42-AA42-A54D-5C997A40C57E}" presName="parTxOnlySpace" presStyleCnt="0"/>
      <dgm:spPr/>
    </dgm:pt>
    <dgm:pt modelId="{390EC9C2-C942-E441-A70E-EB41329B5298}" type="pres">
      <dgm:prSet presAssocID="{42030CE0-F883-A041-9BCC-0FB87C956FD8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7D7BAF6-A627-7743-B1B8-3116555761F4}" type="pres">
      <dgm:prSet presAssocID="{E17FBD1A-1E14-8243-9258-9426185F0E92}" presName="parTxOnlySpace" presStyleCnt="0"/>
      <dgm:spPr/>
    </dgm:pt>
    <dgm:pt modelId="{2EF5EABD-126D-AE4F-9F6E-88F3670D3BB6}" type="pres">
      <dgm:prSet presAssocID="{BFBCB2A6-48C5-3948-B120-0B6A4A9AB09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FAC0BA40-0BBC-CD43-B590-7B5BAAB603AA}" type="presOf" srcId="{1599675D-346B-C945-B6B0-22802022A022}" destId="{7065DE89-D26A-DE43-BBB0-D360CD5851DC}" srcOrd="0" destOrd="0" presId="urn:microsoft.com/office/officeart/2005/8/layout/chevron1"/>
    <dgm:cxn modelId="{BC31E769-12DD-1A41-AF1E-29CED679EA9D}" type="presOf" srcId="{6E22DC10-AE7E-444B-9A44-1C6CB781B23A}" destId="{0910123F-5D98-5F4A-8AB7-9A9F1C4BF057}" srcOrd="0" destOrd="0" presId="urn:microsoft.com/office/officeart/2005/8/layout/chevron1"/>
    <dgm:cxn modelId="{2B32684C-85E5-E44C-8017-B355BE6E0D01}" type="presOf" srcId="{42030CE0-F883-A041-9BCC-0FB87C956FD8}" destId="{390EC9C2-C942-E441-A70E-EB41329B5298}" srcOrd="0" destOrd="0" presId="urn:microsoft.com/office/officeart/2005/8/layout/chevron1"/>
    <dgm:cxn modelId="{6D70FE6E-CB79-F041-85B5-8709C2319A28}" type="presOf" srcId="{BFBCB2A6-48C5-3948-B120-0B6A4A9AB09D}" destId="{2EF5EABD-126D-AE4F-9F6E-88F3670D3BB6}" srcOrd="0" destOrd="0" presId="urn:microsoft.com/office/officeart/2005/8/layout/chevron1"/>
    <dgm:cxn modelId="{FBADF36F-4D1A-324F-A983-075E5CD65529}" srcId="{3D4F02E7-F267-714F-8DB2-D3124A51594C}" destId="{1599675D-346B-C945-B6B0-22802022A022}" srcOrd="1" destOrd="0" parTransId="{6B5D1BFC-78BA-C040-B14C-6C5B01610562}" sibTransId="{7D2C10F2-E888-EB42-BA95-4EA4E88105C6}"/>
    <dgm:cxn modelId="{B3FF5A83-2A02-3543-BB90-B1DE74F881E0}" type="presOf" srcId="{3D4F02E7-F267-714F-8DB2-D3124A51594C}" destId="{7730D25B-0DBD-0445-8900-C7C94EEFF694}" srcOrd="0" destOrd="0" presId="urn:microsoft.com/office/officeart/2005/8/layout/chevron1"/>
    <dgm:cxn modelId="{6A398187-4C2E-454A-90A8-8FD0FF82902B}" type="presOf" srcId="{9939F063-1621-4940-BF31-65D5847A1B33}" destId="{221A5EA3-D7FB-744A-A06A-014292D5AB06}" srcOrd="0" destOrd="0" presId="urn:microsoft.com/office/officeart/2005/8/layout/chevron1"/>
    <dgm:cxn modelId="{01275189-039E-384F-BEAF-84AEACFDE09F}" type="presOf" srcId="{8AA2E5AC-5A7A-3D41-AB79-1F299C60EEA4}" destId="{B759BF81-E715-C94E-B750-FA9FA89512E4}" srcOrd="0" destOrd="0" presId="urn:microsoft.com/office/officeart/2005/8/layout/chevron1"/>
    <dgm:cxn modelId="{00A07292-D4A5-A948-AE8A-921F3965364C}" type="presOf" srcId="{DCFD4E40-39B9-DD4B-90E2-55ED444A200F}" destId="{38629112-51DF-B846-9579-E8F319B96F02}" srcOrd="0" destOrd="0" presId="urn:microsoft.com/office/officeart/2005/8/layout/chevron1"/>
    <dgm:cxn modelId="{2DD89CA2-C099-3B47-9AD3-4D2D418D0548}" srcId="{3D4F02E7-F267-714F-8DB2-D3124A51594C}" destId="{6E22DC10-AE7E-444B-9A44-1C6CB781B23A}" srcOrd="2" destOrd="0" parTransId="{0B63690D-FA72-5B4F-99B7-9AA21C6A7DC3}" sibTransId="{8C11E9AF-66E8-2B4A-A20B-EFA85CF2B125}"/>
    <dgm:cxn modelId="{5311E4A3-27DD-7D42-8D18-9950B9C5550A}" srcId="{3D4F02E7-F267-714F-8DB2-D3124A51594C}" destId="{9939F063-1621-4940-BF31-65D5847A1B33}" srcOrd="4" destOrd="0" parTransId="{1C047764-BC09-6A46-BCD1-5B83B64B17EA}" sibTransId="{755987DC-BA42-AA42-A54D-5C997A40C57E}"/>
    <dgm:cxn modelId="{60DB4AA5-56DE-DD4A-954B-747B81575FFC}" srcId="{3D4F02E7-F267-714F-8DB2-D3124A51594C}" destId="{8AA2E5AC-5A7A-3D41-AB79-1F299C60EEA4}" srcOrd="0" destOrd="0" parTransId="{EDD2A66B-86F6-7048-BE3C-83D249F7B4F5}" sibTransId="{510E581C-533B-2342-A845-B089BD1CB311}"/>
    <dgm:cxn modelId="{125F58C1-00AB-F14A-AAD4-03F2CF25EC45}" srcId="{3D4F02E7-F267-714F-8DB2-D3124A51594C}" destId="{DCFD4E40-39B9-DD4B-90E2-55ED444A200F}" srcOrd="3" destOrd="0" parTransId="{52E29F6D-1238-2446-BA02-3D69C1F642B4}" sibTransId="{00D1CC53-7438-1148-B54E-9C36BF2DFBC1}"/>
    <dgm:cxn modelId="{D008F0E0-A8F3-CE40-A05A-606AEAC34725}" srcId="{3D4F02E7-F267-714F-8DB2-D3124A51594C}" destId="{BFBCB2A6-48C5-3948-B120-0B6A4A9AB09D}" srcOrd="6" destOrd="0" parTransId="{2C168543-D040-D942-A435-817DA440673C}" sibTransId="{5D3D4A43-263C-7048-8894-13985E78CA79}"/>
    <dgm:cxn modelId="{52BD80FA-29A8-7242-A484-3AE38B85CBC5}" srcId="{3D4F02E7-F267-714F-8DB2-D3124A51594C}" destId="{42030CE0-F883-A041-9BCC-0FB87C956FD8}" srcOrd="5" destOrd="0" parTransId="{EFF3AB9D-0E60-2147-8752-042C8A98101D}" sibTransId="{E17FBD1A-1E14-8243-9258-9426185F0E92}"/>
    <dgm:cxn modelId="{0506677D-C3C9-CF42-B721-82DB01E38132}" type="presParOf" srcId="{7730D25B-0DBD-0445-8900-C7C94EEFF694}" destId="{B759BF81-E715-C94E-B750-FA9FA89512E4}" srcOrd="0" destOrd="0" presId="urn:microsoft.com/office/officeart/2005/8/layout/chevron1"/>
    <dgm:cxn modelId="{726E21AC-0BB6-344F-8B91-38135620F6B0}" type="presParOf" srcId="{7730D25B-0DBD-0445-8900-C7C94EEFF694}" destId="{C53D630F-8AD2-EF48-9C61-97960ED0C66B}" srcOrd="1" destOrd="0" presId="urn:microsoft.com/office/officeart/2005/8/layout/chevron1"/>
    <dgm:cxn modelId="{FBB489C8-85A1-2A42-8F0A-AD9DB86727CA}" type="presParOf" srcId="{7730D25B-0DBD-0445-8900-C7C94EEFF694}" destId="{7065DE89-D26A-DE43-BBB0-D360CD5851DC}" srcOrd="2" destOrd="0" presId="urn:microsoft.com/office/officeart/2005/8/layout/chevron1"/>
    <dgm:cxn modelId="{4E21BE60-D2CE-2541-A0EA-4E627F90A9B4}" type="presParOf" srcId="{7730D25B-0DBD-0445-8900-C7C94EEFF694}" destId="{3ACD7DA7-0CF6-FA4A-B98F-0A552DE3AA26}" srcOrd="3" destOrd="0" presId="urn:microsoft.com/office/officeart/2005/8/layout/chevron1"/>
    <dgm:cxn modelId="{CACAF2B0-50AD-3447-81C5-419DD2514B86}" type="presParOf" srcId="{7730D25B-0DBD-0445-8900-C7C94EEFF694}" destId="{0910123F-5D98-5F4A-8AB7-9A9F1C4BF057}" srcOrd="4" destOrd="0" presId="urn:microsoft.com/office/officeart/2005/8/layout/chevron1"/>
    <dgm:cxn modelId="{DAF330BC-C1D6-9948-88EF-0ECDD2E14F8A}" type="presParOf" srcId="{7730D25B-0DBD-0445-8900-C7C94EEFF694}" destId="{76203762-2EC5-1F42-9D9E-8AF70459A7A2}" srcOrd="5" destOrd="0" presId="urn:microsoft.com/office/officeart/2005/8/layout/chevron1"/>
    <dgm:cxn modelId="{92CDB6DD-7E91-9446-A3CA-EC26D7A51C41}" type="presParOf" srcId="{7730D25B-0DBD-0445-8900-C7C94EEFF694}" destId="{38629112-51DF-B846-9579-E8F319B96F02}" srcOrd="6" destOrd="0" presId="urn:microsoft.com/office/officeart/2005/8/layout/chevron1"/>
    <dgm:cxn modelId="{0EC6AF8F-FFEB-4240-B66D-7EF4E2C115D2}" type="presParOf" srcId="{7730D25B-0DBD-0445-8900-C7C94EEFF694}" destId="{0A369659-CAD8-B94A-8407-DD553478BD90}" srcOrd="7" destOrd="0" presId="urn:microsoft.com/office/officeart/2005/8/layout/chevron1"/>
    <dgm:cxn modelId="{EA96D5A4-993B-204E-8F25-28FB0C7391D8}" type="presParOf" srcId="{7730D25B-0DBD-0445-8900-C7C94EEFF694}" destId="{221A5EA3-D7FB-744A-A06A-014292D5AB06}" srcOrd="8" destOrd="0" presId="urn:microsoft.com/office/officeart/2005/8/layout/chevron1"/>
    <dgm:cxn modelId="{F02840C1-E496-5047-A173-7034C1386C45}" type="presParOf" srcId="{7730D25B-0DBD-0445-8900-C7C94EEFF694}" destId="{3DD8555F-AF6B-4D4E-AF2E-ED7678C71CB0}" srcOrd="9" destOrd="0" presId="urn:microsoft.com/office/officeart/2005/8/layout/chevron1"/>
    <dgm:cxn modelId="{A49D4443-A2DE-004D-B3F9-CD4366902008}" type="presParOf" srcId="{7730D25B-0DBD-0445-8900-C7C94EEFF694}" destId="{390EC9C2-C942-E441-A70E-EB41329B5298}" srcOrd="10" destOrd="0" presId="urn:microsoft.com/office/officeart/2005/8/layout/chevron1"/>
    <dgm:cxn modelId="{7220FEFB-19DF-DF4F-B4FA-0B43CDDB54EA}" type="presParOf" srcId="{7730D25B-0DBD-0445-8900-C7C94EEFF694}" destId="{A7D7BAF6-A627-7743-B1B8-3116555761F4}" srcOrd="11" destOrd="0" presId="urn:microsoft.com/office/officeart/2005/8/layout/chevron1"/>
    <dgm:cxn modelId="{81C7312F-B91A-5043-A688-51B9519F9C50}" type="presParOf" srcId="{7730D25B-0DBD-0445-8900-C7C94EEFF694}" destId="{2EF5EABD-126D-AE4F-9F6E-88F3670D3BB6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9BF81-E715-C94E-B750-FA9FA89512E4}">
      <dsp:nvSpPr>
        <dsp:cNvPr id="0" name=""/>
        <dsp:cNvSpPr/>
      </dsp:nvSpPr>
      <dsp:spPr>
        <a:xfrm>
          <a:off x="0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业务平台</a:t>
          </a:r>
        </a:p>
      </dsp:txBody>
      <dsp:txXfrm>
        <a:off x="330144" y="3191396"/>
        <a:ext cx="990434" cy="660288"/>
      </dsp:txXfrm>
    </dsp:sp>
    <dsp:sp modelId="{7065DE89-D26A-DE43-BBB0-D360CD5851DC}">
      <dsp:nvSpPr>
        <dsp:cNvPr id="0" name=""/>
        <dsp:cNvSpPr/>
      </dsp:nvSpPr>
      <dsp:spPr>
        <a:xfrm>
          <a:off x="14856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日志归档</a:t>
          </a:r>
        </a:p>
      </dsp:txBody>
      <dsp:txXfrm>
        <a:off x="1815793" y="3191396"/>
        <a:ext cx="990434" cy="660288"/>
      </dsp:txXfrm>
    </dsp:sp>
    <dsp:sp modelId="{0910123F-5D98-5F4A-8AB7-9A9F1C4BF057}">
      <dsp:nvSpPr>
        <dsp:cNvPr id="0" name=""/>
        <dsp:cNvSpPr/>
      </dsp:nvSpPr>
      <dsp:spPr>
        <a:xfrm>
          <a:off x="297129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下载导入</a:t>
          </a:r>
        </a:p>
      </dsp:txBody>
      <dsp:txXfrm>
        <a:off x="3301443" y="3191396"/>
        <a:ext cx="990434" cy="660288"/>
      </dsp:txXfrm>
    </dsp:sp>
    <dsp:sp modelId="{38629112-51DF-B846-9579-E8F319B96F02}">
      <dsp:nvSpPr>
        <dsp:cNvPr id="0" name=""/>
        <dsp:cNvSpPr/>
      </dsp:nvSpPr>
      <dsp:spPr>
        <a:xfrm>
          <a:off x="44569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</a:p>
      </dsp:txBody>
      <dsp:txXfrm>
        <a:off x="4787093" y="3191396"/>
        <a:ext cx="990434" cy="660288"/>
      </dsp:txXfrm>
    </dsp:sp>
    <dsp:sp modelId="{221A5EA3-D7FB-744A-A06A-014292D5AB06}">
      <dsp:nvSpPr>
        <dsp:cNvPr id="0" name=""/>
        <dsp:cNvSpPr/>
      </dsp:nvSpPr>
      <dsp:spPr>
        <a:xfrm>
          <a:off x="594259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图构造</a:t>
          </a:r>
        </a:p>
      </dsp:txBody>
      <dsp:txXfrm>
        <a:off x="6272743" y="3191396"/>
        <a:ext cx="990434" cy="660288"/>
      </dsp:txXfrm>
    </dsp:sp>
    <dsp:sp modelId="{390EC9C2-C942-E441-A70E-EB41329B5298}">
      <dsp:nvSpPr>
        <dsp:cNvPr id="0" name=""/>
        <dsp:cNvSpPr/>
      </dsp:nvSpPr>
      <dsp:spPr>
        <a:xfrm>
          <a:off x="74282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图分析</a:t>
          </a:r>
        </a:p>
      </dsp:txBody>
      <dsp:txXfrm>
        <a:off x="7758393" y="3191396"/>
        <a:ext cx="990434" cy="660288"/>
      </dsp:txXfrm>
    </dsp:sp>
    <dsp:sp modelId="{2EF5EABD-126D-AE4F-9F6E-88F3670D3BB6}">
      <dsp:nvSpPr>
        <dsp:cNvPr id="0" name=""/>
        <dsp:cNvSpPr/>
      </dsp:nvSpPr>
      <dsp:spPr>
        <a:xfrm>
          <a:off x="8913898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</a:t>
          </a:r>
        </a:p>
      </dsp:txBody>
      <dsp:txXfrm>
        <a:off x="9244042" y="3191396"/>
        <a:ext cx="990434" cy="660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9BF81-E715-C94E-B750-FA9FA89512E4}">
      <dsp:nvSpPr>
        <dsp:cNvPr id="0" name=""/>
        <dsp:cNvSpPr/>
      </dsp:nvSpPr>
      <dsp:spPr>
        <a:xfrm>
          <a:off x="0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GitHub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0144" y="3191396"/>
        <a:ext cx="990434" cy="660288"/>
      </dsp:txXfrm>
    </dsp:sp>
    <dsp:sp modelId="{7065DE89-D26A-DE43-BBB0-D360CD5851DC}">
      <dsp:nvSpPr>
        <dsp:cNvPr id="0" name=""/>
        <dsp:cNvSpPr/>
      </dsp:nvSpPr>
      <dsp:spPr>
        <a:xfrm>
          <a:off x="14856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GHArchive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15793" y="3191396"/>
        <a:ext cx="990434" cy="660288"/>
      </dsp:txXfrm>
    </dsp:sp>
    <dsp:sp modelId="{0910123F-5D98-5F4A-8AB7-9A9F1C4BF057}">
      <dsp:nvSpPr>
        <dsp:cNvPr id="0" name=""/>
        <dsp:cNvSpPr/>
      </dsp:nvSpPr>
      <dsp:spPr>
        <a:xfrm>
          <a:off x="297129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script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01443" y="3191396"/>
        <a:ext cx="990434" cy="660288"/>
      </dsp:txXfrm>
    </dsp:sp>
    <dsp:sp modelId="{38629112-51DF-B846-9579-E8F319B96F02}">
      <dsp:nvSpPr>
        <dsp:cNvPr id="0" name=""/>
        <dsp:cNvSpPr/>
      </dsp:nvSpPr>
      <dsp:spPr>
        <a:xfrm>
          <a:off x="44569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Clickhouse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87093" y="3191396"/>
        <a:ext cx="990434" cy="660288"/>
      </dsp:txXfrm>
    </dsp:sp>
    <dsp:sp modelId="{221A5EA3-D7FB-744A-A06A-014292D5AB06}">
      <dsp:nvSpPr>
        <dsp:cNvPr id="0" name=""/>
        <dsp:cNvSpPr/>
      </dsp:nvSpPr>
      <dsp:spPr>
        <a:xfrm>
          <a:off x="594259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script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72743" y="3191396"/>
        <a:ext cx="990434" cy="660288"/>
      </dsp:txXfrm>
    </dsp:sp>
    <dsp:sp modelId="{390EC9C2-C942-E441-A70E-EB41329B5298}">
      <dsp:nvSpPr>
        <dsp:cNvPr id="0" name=""/>
        <dsp:cNvSpPr/>
      </dsp:nvSpPr>
      <dsp:spPr>
        <a:xfrm>
          <a:off x="74282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Neo4j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758393" y="3191396"/>
        <a:ext cx="990434" cy="660288"/>
      </dsp:txXfrm>
    </dsp:sp>
    <dsp:sp modelId="{2EF5EABD-126D-AE4F-9F6E-88F3670D3BB6}">
      <dsp:nvSpPr>
        <dsp:cNvPr id="0" name=""/>
        <dsp:cNvSpPr/>
      </dsp:nvSpPr>
      <dsp:spPr>
        <a:xfrm>
          <a:off x="8913898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Gephi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244042" y="3191396"/>
        <a:ext cx="990434" cy="660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9BF81-E715-C94E-B750-FA9FA89512E4}">
      <dsp:nvSpPr>
        <dsp:cNvPr id="0" name=""/>
        <dsp:cNvSpPr/>
      </dsp:nvSpPr>
      <dsp:spPr>
        <a:xfrm>
          <a:off x="0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协作平台</a:t>
          </a:r>
        </a:p>
      </dsp:txBody>
      <dsp:txXfrm>
        <a:off x="330144" y="3191396"/>
        <a:ext cx="990434" cy="660288"/>
      </dsp:txXfrm>
    </dsp:sp>
    <dsp:sp modelId="{7065DE89-D26A-DE43-BBB0-D360CD5851DC}">
      <dsp:nvSpPr>
        <dsp:cNvPr id="0" name=""/>
        <dsp:cNvSpPr/>
      </dsp:nvSpPr>
      <dsp:spPr>
        <a:xfrm>
          <a:off x="14856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日志归档</a:t>
          </a:r>
        </a:p>
      </dsp:txBody>
      <dsp:txXfrm>
        <a:off x="1815793" y="3191396"/>
        <a:ext cx="990434" cy="660288"/>
      </dsp:txXfrm>
    </dsp:sp>
    <dsp:sp modelId="{0910123F-5D98-5F4A-8AB7-9A9F1C4BF057}">
      <dsp:nvSpPr>
        <dsp:cNvPr id="0" name=""/>
        <dsp:cNvSpPr/>
      </dsp:nvSpPr>
      <dsp:spPr>
        <a:xfrm>
          <a:off x="297129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下载导入</a:t>
          </a:r>
        </a:p>
      </dsp:txBody>
      <dsp:txXfrm>
        <a:off x="3301443" y="3191396"/>
        <a:ext cx="990434" cy="660288"/>
      </dsp:txXfrm>
    </dsp:sp>
    <dsp:sp modelId="{38629112-51DF-B846-9579-E8F319B96F02}">
      <dsp:nvSpPr>
        <dsp:cNvPr id="0" name=""/>
        <dsp:cNvSpPr/>
      </dsp:nvSpPr>
      <dsp:spPr>
        <a:xfrm>
          <a:off x="44569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</a:p>
      </dsp:txBody>
      <dsp:txXfrm>
        <a:off x="4787093" y="3191396"/>
        <a:ext cx="990434" cy="660288"/>
      </dsp:txXfrm>
    </dsp:sp>
    <dsp:sp modelId="{221A5EA3-D7FB-744A-A06A-014292D5AB06}">
      <dsp:nvSpPr>
        <dsp:cNvPr id="0" name=""/>
        <dsp:cNvSpPr/>
      </dsp:nvSpPr>
      <dsp:spPr>
        <a:xfrm>
          <a:off x="594259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图构造</a:t>
          </a:r>
        </a:p>
      </dsp:txBody>
      <dsp:txXfrm>
        <a:off x="6272743" y="3191396"/>
        <a:ext cx="990434" cy="660288"/>
      </dsp:txXfrm>
    </dsp:sp>
    <dsp:sp modelId="{390EC9C2-C942-E441-A70E-EB41329B5298}">
      <dsp:nvSpPr>
        <dsp:cNvPr id="0" name=""/>
        <dsp:cNvSpPr/>
      </dsp:nvSpPr>
      <dsp:spPr>
        <a:xfrm>
          <a:off x="74282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图分析</a:t>
          </a:r>
        </a:p>
      </dsp:txBody>
      <dsp:txXfrm>
        <a:off x="7758393" y="3191396"/>
        <a:ext cx="990434" cy="660288"/>
      </dsp:txXfrm>
    </dsp:sp>
    <dsp:sp modelId="{2EF5EABD-126D-AE4F-9F6E-88F3670D3BB6}">
      <dsp:nvSpPr>
        <dsp:cNvPr id="0" name=""/>
        <dsp:cNvSpPr/>
      </dsp:nvSpPr>
      <dsp:spPr>
        <a:xfrm>
          <a:off x="8913898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</a:t>
          </a:r>
        </a:p>
      </dsp:txBody>
      <dsp:txXfrm>
        <a:off x="9244042" y="3191396"/>
        <a:ext cx="990434" cy="660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9BF81-E715-C94E-B750-FA9FA89512E4}">
      <dsp:nvSpPr>
        <dsp:cNvPr id="0" name=""/>
        <dsp:cNvSpPr/>
      </dsp:nvSpPr>
      <dsp:spPr>
        <a:xfrm>
          <a:off x="0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开放平台</a:t>
          </a:r>
        </a:p>
      </dsp:txBody>
      <dsp:txXfrm>
        <a:off x="330144" y="3191396"/>
        <a:ext cx="990434" cy="660288"/>
      </dsp:txXfrm>
    </dsp:sp>
    <dsp:sp modelId="{7065DE89-D26A-DE43-BBB0-D360CD5851DC}">
      <dsp:nvSpPr>
        <dsp:cNvPr id="0" name=""/>
        <dsp:cNvSpPr/>
      </dsp:nvSpPr>
      <dsp:spPr>
        <a:xfrm>
          <a:off x="14856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数据归档</a:t>
          </a:r>
        </a:p>
      </dsp:txBody>
      <dsp:txXfrm>
        <a:off x="1815793" y="3191396"/>
        <a:ext cx="990434" cy="660288"/>
      </dsp:txXfrm>
    </dsp:sp>
    <dsp:sp modelId="{0910123F-5D98-5F4A-8AB7-9A9F1C4BF057}">
      <dsp:nvSpPr>
        <dsp:cNvPr id="0" name=""/>
        <dsp:cNvSpPr/>
      </dsp:nvSpPr>
      <dsp:spPr>
        <a:xfrm>
          <a:off x="297129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下载导入</a:t>
          </a:r>
        </a:p>
      </dsp:txBody>
      <dsp:txXfrm>
        <a:off x="3301443" y="3191396"/>
        <a:ext cx="990434" cy="660288"/>
      </dsp:txXfrm>
    </dsp:sp>
    <dsp:sp modelId="{38629112-51DF-B846-9579-E8F319B96F02}">
      <dsp:nvSpPr>
        <dsp:cNvPr id="0" name=""/>
        <dsp:cNvSpPr/>
      </dsp:nvSpPr>
      <dsp:spPr>
        <a:xfrm>
          <a:off x="44569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数据管理</a:t>
          </a:r>
        </a:p>
      </dsp:txBody>
      <dsp:txXfrm>
        <a:off x="4787093" y="3191396"/>
        <a:ext cx="990434" cy="660288"/>
      </dsp:txXfrm>
    </dsp:sp>
    <dsp:sp modelId="{221A5EA3-D7FB-744A-A06A-014292D5AB06}">
      <dsp:nvSpPr>
        <dsp:cNvPr id="0" name=""/>
        <dsp:cNvSpPr/>
      </dsp:nvSpPr>
      <dsp:spPr>
        <a:xfrm>
          <a:off x="594259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图构造</a:t>
          </a:r>
        </a:p>
      </dsp:txBody>
      <dsp:txXfrm>
        <a:off x="6272743" y="3191396"/>
        <a:ext cx="990434" cy="660288"/>
      </dsp:txXfrm>
    </dsp:sp>
    <dsp:sp modelId="{390EC9C2-C942-E441-A70E-EB41329B5298}">
      <dsp:nvSpPr>
        <dsp:cNvPr id="0" name=""/>
        <dsp:cNvSpPr/>
      </dsp:nvSpPr>
      <dsp:spPr>
        <a:xfrm>
          <a:off x="7428249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图分析</a:t>
          </a:r>
        </a:p>
      </dsp:txBody>
      <dsp:txXfrm>
        <a:off x="7758393" y="3191396"/>
        <a:ext cx="990434" cy="660288"/>
      </dsp:txXfrm>
    </dsp:sp>
    <dsp:sp modelId="{2EF5EABD-126D-AE4F-9F6E-88F3670D3BB6}">
      <dsp:nvSpPr>
        <dsp:cNvPr id="0" name=""/>
        <dsp:cNvSpPr/>
      </dsp:nvSpPr>
      <dsp:spPr>
        <a:xfrm>
          <a:off x="8913898" y="3191396"/>
          <a:ext cx="1650722" cy="660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图可视化</a:t>
          </a:r>
        </a:p>
      </dsp:txBody>
      <dsp:txXfrm>
        <a:off x="9244042" y="3191396"/>
        <a:ext cx="990434" cy="660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95830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DengXian"/>
      </a:defRPr>
    </a:lvl1pPr>
    <a:lvl2pPr indent="228600" latinLnBrk="0">
      <a:defRPr sz="1200">
        <a:latin typeface="+mn-lt"/>
        <a:ea typeface="+mn-ea"/>
        <a:cs typeface="+mn-cs"/>
        <a:sym typeface="DengXian"/>
      </a:defRPr>
    </a:lvl2pPr>
    <a:lvl3pPr indent="457200" latinLnBrk="0">
      <a:defRPr sz="1200">
        <a:latin typeface="+mn-lt"/>
        <a:ea typeface="+mn-ea"/>
        <a:cs typeface="+mn-cs"/>
        <a:sym typeface="DengXian"/>
      </a:defRPr>
    </a:lvl3pPr>
    <a:lvl4pPr indent="685800" latinLnBrk="0">
      <a:defRPr sz="1200">
        <a:latin typeface="+mn-lt"/>
        <a:ea typeface="+mn-ea"/>
        <a:cs typeface="+mn-cs"/>
        <a:sym typeface="DengXian"/>
      </a:defRPr>
    </a:lvl4pPr>
    <a:lvl5pPr indent="914400" latinLnBrk="0">
      <a:defRPr sz="1200">
        <a:latin typeface="+mn-lt"/>
        <a:ea typeface="+mn-ea"/>
        <a:cs typeface="+mn-cs"/>
        <a:sym typeface="DengXian"/>
      </a:defRPr>
    </a:lvl5pPr>
    <a:lvl6pPr indent="1143000" latinLnBrk="0">
      <a:defRPr sz="1200">
        <a:latin typeface="+mn-lt"/>
        <a:ea typeface="+mn-ea"/>
        <a:cs typeface="+mn-cs"/>
        <a:sym typeface="DengXian"/>
      </a:defRPr>
    </a:lvl6pPr>
    <a:lvl7pPr indent="1371600" latinLnBrk="0">
      <a:defRPr sz="1200">
        <a:latin typeface="+mn-lt"/>
        <a:ea typeface="+mn-ea"/>
        <a:cs typeface="+mn-cs"/>
        <a:sym typeface="DengXian"/>
      </a:defRPr>
    </a:lvl7pPr>
    <a:lvl8pPr indent="1600200" latinLnBrk="0">
      <a:defRPr sz="1200">
        <a:latin typeface="+mn-lt"/>
        <a:ea typeface="+mn-ea"/>
        <a:cs typeface="+mn-cs"/>
        <a:sym typeface="DengXian"/>
      </a:defRPr>
    </a:lvl8pPr>
    <a:lvl9pPr indent="1828800" latinLnBrk="0">
      <a:defRPr sz="1200">
        <a:latin typeface="+mn-lt"/>
        <a:ea typeface="+mn-ea"/>
        <a:cs typeface="+mn-cs"/>
        <a:sym typeface="DengXi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875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53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582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-封面 2.jpg" descr="PPT-封面 2.jpg">
            <a:extLst>
              <a:ext uri="{FF2B5EF4-FFF2-40B4-BE49-F238E27FC236}">
                <a16:creationId xmlns:a16="http://schemas.microsoft.com/office/drawing/2014/main" id="{17675212-F9C8-45C0-9DE3-16FD4D056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PT-封面 2.jpg" descr="PPT-封面 2.jpg">
            <a:extLst>
              <a:ext uri="{FF2B5EF4-FFF2-40B4-BE49-F238E27FC236}">
                <a16:creationId xmlns:a16="http://schemas.microsoft.com/office/drawing/2014/main" id="{B75762B5-4073-4B72-AECF-4F08BAA26F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78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DC82C5D-9084-4D14-AC14-4305014B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34BA7F4-1877-4C4A-B60A-750A46AFBF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CF6C0B8D-0691-43DA-BFFF-7C74FAA7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E418AE2-7388-E444-8F60-B0FB5BA293A6}" type="datetime1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3B9AB69-FC31-472D-95BF-67B9BD16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" altLang="zh-CN"/>
              <a:t>CCF FCES2020</a:t>
            </a:r>
            <a:endParaRPr kumimoji="1"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911FB223-5D74-452F-9DD0-A351ADCA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69C3BA-DFF0-2C49-BCB9-C11C305016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455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-封面2112.jpg" descr="PPT-封面2112.jpg">
            <a:extLst>
              <a:ext uri="{FF2B5EF4-FFF2-40B4-BE49-F238E27FC236}">
                <a16:creationId xmlns:a16="http://schemas.microsoft.com/office/drawing/2014/main" id="{7BFFF895-982A-4360-B153-82A421DDF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73919" y="6400413"/>
            <a:ext cx="279882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ctoverse.githu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microsoft.com/office/2007/relationships/diagramDrawing" Target="../diagrams/drawing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0" Type="http://schemas.openxmlformats.org/officeDocument/2006/relationships/diagramLayout" Target="../diagrams/layout3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martKG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12" Type="http://schemas.openxmlformats.org/officeDocument/2006/relationships/image" Target="../media/image1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tiff"/><Relationship Id="rId11" Type="http://schemas.openxmlformats.org/officeDocument/2006/relationships/image" Target="../media/image17.png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C7D9DB0-5198-4096-8152-1DCDA03410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68" y="675035"/>
            <a:ext cx="3398325" cy="177584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EFE0614-295F-4F8A-BCC6-84D5CEAA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82108"/>
            <a:ext cx="9144000" cy="23876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走向复杂图数据科学时代</a:t>
            </a:r>
            <a:b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前景、挑战与应用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">
            <a:extLst>
              <a:ext uri="{FF2B5EF4-FFF2-40B4-BE49-F238E27FC236}">
                <a16:creationId xmlns:a16="http://schemas.microsoft.com/office/drawing/2014/main" id="{914AFFA7-DB8F-446D-918E-3F3AB8C74D55}"/>
              </a:ext>
            </a:extLst>
          </p:cNvPr>
          <p:cNvSpPr/>
          <p:nvPr/>
        </p:nvSpPr>
        <p:spPr>
          <a:xfrm flipV="1">
            <a:off x="5144446" y="6155932"/>
            <a:ext cx="1887188" cy="45719"/>
          </a:xfrm>
          <a:prstGeom prst="roundRect">
            <a:avLst>
              <a:gd name="adj" fmla="val 50000"/>
            </a:avLst>
          </a:prstGeom>
          <a:solidFill>
            <a:srgbClr val="07A0D6">
              <a:alpha val="88014"/>
            </a:srgbClr>
          </a:solidFill>
          <a:ln w="6350">
            <a:solidFill>
              <a:schemeClr val="tx1"/>
            </a:solidFill>
            <a:miter lim="400000"/>
          </a:ln>
        </p:spPr>
        <p:txBody>
          <a:bodyPr lIns="45719" rIns="45719" anchor="ctr"/>
          <a:lstStyle/>
          <a:p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26E4E645-A126-4345-A565-5B26D283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05" y="4802224"/>
            <a:ext cx="1486989" cy="65635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id="{F2E342C3-B939-4517-8278-7EDB2211A736}"/>
              </a:ext>
            </a:extLst>
          </p:cNvPr>
          <p:cNvSpPr txBox="1"/>
          <p:nvPr/>
        </p:nvSpPr>
        <p:spPr>
          <a:xfrm>
            <a:off x="4977558" y="5595093"/>
            <a:ext cx="2220963" cy="49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90000"/>
              </a:lnSpc>
              <a:defRPr spc="126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1600" spc="308" dirty="0">
                <a:solidFill>
                  <a:schemeClr val="bg1"/>
                </a:solidFill>
              </a:rPr>
              <a:t>2020</a:t>
            </a:r>
            <a:r>
              <a:rPr lang="zh-CN" altLang="en-US" sz="1600" spc="308" dirty="0">
                <a:solidFill>
                  <a:schemeClr val="bg1"/>
                </a:solidFill>
              </a:rPr>
              <a:t>年</a:t>
            </a:r>
            <a:r>
              <a:rPr lang="en-US" altLang="zh-CN" sz="1600" spc="308" dirty="0">
                <a:solidFill>
                  <a:schemeClr val="bg1"/>
                </a:solidFill>
              </a:rPr>
              <a:t>12</a:t>
            </a:r>
            <a:r>
              <a:rPr lang="zh-CN" altLang="en-US" sz="1600" spc="308" dirty="0">
                <a:solidFill>
                  <a:schemeClr val="bg1"/>
                </a:solidFill>
              </a:rPr>
              <a:t>月</a:t>
            </a:r>
            <a:r>
              <a:rPr lang="en-US" altLang="zh-CN" sz="1600" spc="308" dirty="0">
                <a:solidFill>
                  <a:schemeClr val="bg1"/>
                </a:solidFill>
              </a:rPr>
              <a:t>31</a:t>
            </a:r>
            <a:r>
              <a:rPr lang="zh-CN" altLang="en-US" sz="1600" spc="308" dirty="0">
                <a:solidFill>
                  <a:schemeClr val="bg1"/>
                </a:solidFill>
              </a:rPr>
              <a:t>日</a:t>
            </a:r>
            <a:endParaRPr lang="en-US" altLang="zh-CN" sz="1600" spc="30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9F8E0-D773-4443-87AD-1400E23CA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为什么都是图？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57B129-6C51-43AD-ABF4-1F71FFD26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694" y="1825624"/>
            <a:ext cx="10920713" cy="45751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世界发展的本质在于</a:t>
            </a:r>
            <a:r>
              <a:rPr lang="zh-CN" altLang="en-US" sz="3200" b="1" u="sng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相互交互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，进而产生各种复杂现象、涌现与演化。物理实体之间的交互、人类与自然的交互、人类之间的交互、人与虚拟空间之间的交互等，使得人类社会发展出来各种</a:t>
            </a:r>
            <a:r>
              <a:rPr lang="zh-CN" altLang="en-US" sz="3200" b="1" u="sng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机制与系统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：科学、民主、政府、国际组织、市场、互联网等。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数字化技术的发展，使得我们今天有机会通过</a:t>
            </a:r>
            <a:r>
              <a:rPr lang="zh-CN" altLang="en-US" sz="3200" b="1" u="sng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的方式记录这些复杂系统与现象，进而洞察背后的发展原理。我们可以利用已有的数学语言，结合海量的数据记录，来刻画、分析与推演这些复杂现象与系统，</a:t>
            </a:r>
            <a:r>
              <a:rPr lang="zh-CN" altLang="en-US" sz="32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数据科学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等，是自然容易想到的方法。如何将这些方法结合起来解决实际的问题，甚至发展新的方法，是一个巨大的挑战。因此，一个新兴的研究领域已然出现：</a:t>
            </a:r>
            <a:r>
              <a:rPr lang="zh-CN" altLang="en-US" sz="32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图数据科学</a:t>
            </a:r>
            <a:r>
              <a:rPr lang="zh-CN" altLang="en-US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48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6839C-981F-4E2B-AEFB-86125319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84874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Graphs appear in many domains</a:t>
            </a:r>
            <a:endParaRPr lang="zh-CN" altLang="en-US" sz="4000" b="1" dirty="0">
              <a:solidFill>
                <a:srgbClr val="16EE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DEC607F-4EE1-4653-963A-855BD91F6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106" y="1607919"/>
            <a:ext cx="3472205" cy="208225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2" name="Text Box 9">
            <a:extLst>
              <a:ext uri="{FF2B5EF4-FFF2-40B4-BE49-F238E27FC236}">
                <a16:creationId xmlns:a16="http://schemas.microsoft.com/office/drawing/2014/main" id="{3058D041-69CB-4F9A-A66F-BA79F14D7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3681" y="3729963"/>
            <a:ext cx="295694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ight" charset="0"/>
              </a:rPr>
              <a:t>Economic networks</a:t>
            </a: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12956C47-10ED-4450-8419-8FCF10C25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1158" y="1614812"/>
            <a:ext cx="2581993" cy="208225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4" name="Text Box 11">
            <a:extLst>
              <a:ext uri="{FF2B5EF4-FFF2-40B4-BE49-F238E27FC236}">
                <a16:creationId xmlns:a16="http://schemas.microsoft.com/office/drawing/2014/main" id="{7D78C05F-F248-417D-B20C-E6A4FAC2B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01" y="3729963"/>
            <a:ext cx="3258747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ight" charset="0"/>
              </a:rPr>
              <a:t>Social networks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EFDA3E04-20A3-4611-9742-8FE65F3C9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689" y="6199677"/>
            <a:ext cx="3666091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000">
                <a:solidFill>
                  <a:srgbClr val="16EEF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algn="ctr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Networks of neurons</a:t>
            </a:r>
          </a:p>
        </p:txBody>
      </p:sp>
      <p:pic>
        <p:nvPicPr>
          <p:cNvPr id="26" name="Picture 7">
            <a:extLst>
              <a:ext uri="{FF2B5EF4-FFF2-40B4-BE49-F238E27FC236}">
                <a16:creationId xmlns:a16="http://schemas.microsoft.com/office/drawing/2014/main" id="{ECF8A3E4-63D2-4D06-8F37-D1F9656DA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8988" y="4339465"/>
            <a:ext cx="1537324" cy="180657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27" name="Picture 9">
            <a:extLst>
              <a:ext uri="{FF2B5EF4-FFF2-40B4-BE49-F238E27FC236}">
                <a16:creationId xmlns:a16="http://schemas.microsoft.com/office/drawing/2014/main" id="{2ED489B9-1B2A-4B93-B3AE-6FC40DBDA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07" y="4339465"/>
            <a:ext cx="1934881" cy="180657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8" name="Text Box 11">
            <a:extLst>
              <a:ext uri="{FF2B5EF4-FFF2-40B4-BE49-F238E27FC236}">
                <a16:creationId xmlns:a16="http://schemas.microsoft.com/office/drawing/2014/main" id="{D9D02C04-0C3E-4FB7-AE27-A93A42B6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21" y="6199129"/>
            <a:ext cx="4990411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ight" charset="0"/>
              </a:rPr>
              <a:t>Information networks: Web &amp; citations</a:t>
            </a: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DECAD139-EDC9-4013-AA1B-737F53A1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8799905" y="1132639"/>
            <a:ext cx="2083443" cy="302434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30" name="Text Box 9">
            <a:extLst>
              <a:ext uri="{FF2B5EF4-FFF2-40B4-BE49-F238E27FC236}">
                <a16:creationId xmlns:a16="http://schemas.microsoft.com/office/drawing/2014/main" id="{0BEC7009-BA4E-4B49-B6DD-53D63BF05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4600" y="3729963"/>
            <a:ext cx="3094051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ight" charset="0"/>
              </a:rPr>
              <a:t>Biomedical networks</a:t>
            </a: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D4524342-9370-4E0D-8F55-B28D55181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5190" y="4339465"/>
            <a:ext cx="2517962" cy="180657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32" name="Text Box 9">
            <a:extLst>
              <a:ext uri="{FF2B5EF4-FFF2-40B4-BE49-F238E27FC236}">
                <a16:creationId xmlns:a16="http://schemas.microsoft.com/office/drawing/2014/main" id="{3AFE0DBB-05DF-489A-80CA-577FB7C01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615" y="6199129"/>
            <a:ext cx="1347077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ight" charset="0"/>
              </a:rPr>
              <a:t>Internet</a:t>
            </a:r>
          </a:p>
        </p:txBody>
      </p:sp>
      <p:pic>
        <p:nvPicPr>
          <p:cNvPr id="33" name="Picture 16">
            <a:extLst>
              <a:ext uri="{FF2B5EF4-FFF2-40B4-BE49-F238E27FC236}">
                <a16:creationId xmlns:a16="http://schemas.microsoft.com/office/drawing/2014/main" id="{D5AFA3BA-A053-4181-A554-638EF4D33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9454" y="4339464"/>
            <a:ext cx="3094051" cy="186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2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23279-445C-4CFC-A48F-23D688D2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图数据科学研究领域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4D5E4B4-7116-45F7-836A-795BA701F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94375"/>
              </p:ext>
            </p:extLst>
          </p:nvPr>
        </p:nvGraphicFramePr>
        <p:xfrm>
          <a:off x="930798" y="1827280"/>
          <a:ext cx="10388280" cy="4471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3776">
                  <a:extLst>
                    <a:ext uri="{9D8B030D-6E8A-4147-A177-3AD203B41FA5}">
                      <a16:colId xmlns:a16="http://schemas.microsoft.com/office/drawing/2014/main" val="2048937671"/>
                    </a:ext>
                  </a:extLst>
                </a:gridCol>
                <a:gridCol w="2314937">
                  <a:extLst>
                    <a:ext uri="{9D8B030D-6E8A-4147-A177-3AD203B41FA5}">
                      <a16:colId xmlns:a16="http://schemas.microsoft.com/office/drawing/2014/main" val="1754546256"/>
                    </a:ext>
                  </a:extLst>
                </a:gridCol>
                <a:gridCol w="2992056">
                  <a:extLst>
                    <a:ext uri="{9D8B030D-6E8A-4147-A177-3AD203B41FA5}">
                      <a16:colId xmlns:a16="http://schemas.microsoft.com/office/drawing/2014/main" val="3232722590"/>
                    </a:ext>
                  </a:extLst>
                </a:gridCol>
                <a:gridCol w="2707511">
                  <a:extLst>
                    <a:ext uri="{9D8B030D-6E8A-4147-A177-3AD203B41FA5}">
                      <a16:colId xmlns:a16="http://schemas.microsoft.com/office/drawing/2014/main" val="3834431402"/>
                    </a:ext>
                  </a:extLst>
                </a:gridCol>
              </a:tblGrid>
              <a:tr h="5841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16EEFC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研究视角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16EEFC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研究子领域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16EEFC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代表技术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16EEFC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实例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464048"/>
                  </a:ext>
                </a:extLst>
              </a:tr>
              <a:tr h="5841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节点与边的类型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同质图 </a:t>
                      </a:r>
                      <a:r>
                        <a:rPr lang="en-US" altLang="zh-CN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/ </a:t>
                      </a:r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异质图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异质信息网络模型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GitHub</a:t>
                      </a:r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网络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565010"/>
                  </a:ext>
                </a:extLst>
              </a:tr>
              <a:tr h="5841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整体系统特性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复杂网络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小世界 </a:t>
                      </a:r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/ </a:t>
                      </a:r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无标度模型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交通网 </a:t>
                      </a:r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/ </a:t>
                      </a:r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电力网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415544"/>
                  </a:ext>
                </a:extLst>
              </a:tr>
              <a:tr h="5841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语义结构与关系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知识图谱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知识抽取 </a:t>
                      </a:r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/ </a:t>
                      </a:r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知识表示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Google</a:t>
                      </a:r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知识图谱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48658"/>
                  </a:ext>
                </a:extLst>
              </a:tr>
              <a:tr h="5560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时间与空间特征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时空图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时序模型 </a:t>
                      </a:r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/ </a:t>
                      </a:r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轨迹模型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滴滴图数据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89701"/>
                  </a:ext>
                </a:extLst>
              </a:tr>
              <a:tr h="561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数据分析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图机器学习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图神经网络 </a:t>
                      </a:r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/ </a:t>
                      </a:r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图嵌入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GraphX / GraphLab </a:t>
                      </a:r>
                      <a:endParaRPr lang="zh-CN" altLang="en-US" sz="20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DengXi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890341"/>
                  </a:ext>
                </a:extLst>
              </a:tr>
              <a:tr h="5339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数据管理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图数据库</a:t>
                      </a:r>
                      <a:endParaRPr lang="en-US" altLang="zh-CN" sz="2000" b="1" i="0" u="none" strike="noStrike" cap="none" spc="0" baseline="0" dirty="0">
                        <a:ln>
                          <a:noFill/>
                        </a:ln>
                        <a:solidFill>
                          <a:srgbClr val="92D050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DengXi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图查询语言 </a:t>
                      </a:r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/ </a:t>
                      </a:r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分布式图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Neo4j /</a:t>
                      </a:r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 </a:t>
                      </a:r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Nebula</a:t>
                      </a:r>
                      <a:endParaRPr lang="zh-CN" altLang="en-US" sz="20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DengXi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88789"/>
                  </a:ext>
                </a:extLst>
              </a:tr>
              <a:tr h="4840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数据可视化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图数据可视化</a:t>
                      </a:r>
                      <a:endParaRPr lang="en-US" altLang="zh-CN" sz="2000" b="1" i="0" u="none" strike="noStrike" cap="none" spc="0" baseline="0" dirty="0">
                        <a:ln>
                          <a:noFill/>
                        </a:ln>
                        <a:solidFill>
                          <a:srgbClr val="92D050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DengXi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大规模</a:t>
                      </a:r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3D</a:t>
                      </a:r>
                      <a:r>
                        <a:rPr lang="zh-CN" altLang="en-US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可视化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DengXian"/>
                        </a:rPr>
                        <a:t>Gephi</a:t>
                      </a:r>
                      <a:endParaRPr lang="zh-CN" altLang="en-US" sz="20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DengXi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441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44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41173-60C5-4EF6-BA3B-9ED915685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5922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16EEFC"/>
                </a:solidFill>
              </a:rPr>
              <a:t>Basic concept</a:t>
            </a:r>
            <a:endParaRPr lang="zh-CN" altLang="en-US" sz="4000" dirty="0">
              <a:solidFill>
                <a:srgbClr val="16EEFC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09393-AE08-4D0B-B637-54901D94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9" y="1483807"/>
            <a:ext cx="5013016" cy="29473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67C67F-5102-4D5C-AAA7-C7F319613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765" y="1483807"/>
            <a:ext cx="5717304" cy="2947382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DD33782-B195-4E5D-9E35-CE70624D1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7388" y="4580386"/>
            <a:ext cx="9166412" cy="20519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2400" dirty="0"/>
              <a:t>What can we learn from graphs?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en-US" altLang="zh-CN" sz="2000" dirty="0"/>
              <a:t>Node Classification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en-US" altLang="zh-CN" sz="2000" dirty="0"/>
              <a:t>Link Prediction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en-US" altLang="zh-CN" sz="2000" dirty="0"/>
              <a:t>Community Detection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en-US" altLang="zh-CN" sz="2000" dirty="0"/>
              <a:t>Graph Classification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495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B809080-6213-4B11-A1E7-EB637E48D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841" y="2121647"/>
            <a:ext cx="4737876" cy="36078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152E481-BE9A-4195-ADC6-079B73B6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系统角度：</a:t>
            </a:r>
            <a:r>
              <a:rPr lang="zh-CN" altLang="en-US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图数据库（</a:t>
            </a:r>
            <a:r>
              <a:rPr lang="en-US" altLang="zh-CN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GDB</a:t>
            </a:r>
            <a:r>
              <a:rPr lang="zh-CN" altLang="en-US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21A2EC-BBB5-4A8B-89A9-76706E88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6" y="2121647"/>
            <a:ext cx="5910267" cy="36078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C1B2FF-90E7-4795-AEE4-3A46C25F6775}"/>
              </a:ext>
            </a:extLst>
          </p:cNvPr>
          <p:cNvSpPr txBox="1"/>
          <p:nvPr/>
        </p:nvSpPr>
        <p:spPr>
          <a:xfrm>
            <a:off x="1521219" y="5758461"/>
            <a:ext cx="3381255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16EEFC"/>
                </a:solidFill>
              </a:rPr>
              <a:t>Living in a NoSQL world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B9454C-C318-4982-96B8-66F399AD768E}"/>
              </a:ext>
            </a:extLst>
          </p:cNvPr>
          <p:cNvSpPr txBox="1"/>
          <p:nvPr/>
        </p:nvSpPr>
        <p:spPr>
          <a:xfrm>
            <a:off x="9132053" y="4297685"/>
            <a:ext cx="24384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Generated Content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3B2753-5610-464D-AEAA-5EF10436B4B7}"/>
              </a:ext>
            </a:extLst>
          </p:cNvPr>
          <p:cNvSpPr txBox="1"/>
          <p:nvPr/>
        </p:nvSpPr>
        <p:spPr>
          <a:xfrm>
            <a:off x="8418077" y="2109412"/>
            <a:ext cx="261448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Giant Global Graph</a:t>
            </a:r>
          </a:p>
          <a:p>
            <a:r>
              <a:rPr lang="en-US" altLang="zh-CN" dirty="0"/>
              <a:t> (what the web will become)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D73264-2DF8-44B2-B081-8F337D89C08E}"/>
              </a:ext>
            </a:extLst>
          </p:cNvPr>
          <p:cNvSpPr txBox="1"/>
          <p:nvPr/>
        </p:nvSpPr>
        <p:spPr>
          <a:xfrm>
            <a:off x="7441425" y="5758461"/>
            <a:ext cx="3381255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16EEFC"/>
                </a:solidFill>
              </a:rPr>
              <a:t>Connected scale</a:t>
            </a:r>
            <a:endParaRPr lang="zh-CN" altLang="en-US" sz="2000" dirty="0">
              <a:solidFill>
                <a:srgbClr val="16EE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77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BC70E-B502-44C4-9E77-FCD66630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a Graph Database?</a:t>
            </a:r>
            <a:endParaRPr lang="zh-CN" altLang="en-US" sz="4000" dirty="0">
              <a:solidFill>
                <a:srgbClr val="16EE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52FD03-A800-4B50-A455-52DA1E646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4654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database with an explicit graph structure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Each node knows its adjacent nodes 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 the number of nodes increases, the cost of a local step (or hop) remains the same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Plus an Index for lookups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27852F-F0FD-4149-889F-1FDA7EE6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259262"/>
            <a:ext cx="3915633" cy="21087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8518B2-02E6-47E4-8CA8-9940D690B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01" y="4259262"/>
            <a:ext cx="3780304" cy="13259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DDAE8C-CD80-411F-8FA5-4B9479549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205" y="4259262"/>
            <a:ext cx="3328394" cy="21724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027BAC-DE73-4558-9EF7-9B59D2354C66}"/>
              </a:ext>
            </a:extLst>
          </p:cNvPr>
          <p:cNvSpPr txBox="1"/>
          <p:nvPr/>
        </p:nvSpPr>
        <p:spPr>
          <a:xfrm>
            <a:off x="829760" y="6379315"/>
            <a:ext cx="3048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Relational Databases</a:t>
            </a:r>
            <a:endParaRPr lang="zh-CN" altLang="en-US" dirty="0">
              <a:solidFill>
                <a:srgbClr val="16EE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58EFE3-76AD-43E8-80BE-D317D1F32C10}"/>
              </a:ext>
            </a:extLst>
          </p:cNvPr>
          <p:cNvSpPr txBox="1"/>
          <p:nvPr/>
        </p:nvSpPr>
        <p:spPr>
          <a:xfrm>
            <a:off x="5791510" y="5627821"/>
            <a:ext cx="26393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Graph Databases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76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E428E-64E0-4EA6-B681-590CB83A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主流图数据库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F7F498-109A-44E3-A297-544AAF5E07F2}"/>
              </a:ext>
            </a:extLst>
          </p:cNvPr>
          <p:cNvSpPr txBox="1"/>
          <p:nvPr/>
        </p:nvSpPr>
        <p:spPr>
          <a:xfrm>
            <a:off x="234224" y="1613874"/>
            <a:ext cx="354404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6EEF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Operational Graph Databases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F9AC05-7CBC-46C7-A6D0-627AC2C8968A}"/>
              </a:ext>
            </a:extLst>
          </p:cNvPr>
          <p:cNvSpPr txBox="1"/>
          <p:nvPr/>
        </p:nvSpPr>
        <p:spPr>
          <a:xfrm>
            <a:off x="2941563" y="2195759"/>
            <a:ext cx="33169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Knowledge Graph / RDF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8A8058-9643-405A-ABC4-78F7DC0C707D}"/>
              </a:ext>
            </a:extLst>
          </p:cNvPr>
          <p:cNvSpPr txBox="1"/>
          <p:nvPr/>
        </p:nvSpPr>
        <p:spPr>
          <a:xfrm>
            <a:off x="5297349" y="2903412"/>
            <a:ext cx="287869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Multi-Modal Graphs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D6ADF3-DD84-4FFF-9D3F-249C52896C7A}"/>
              </a:ext>
            </a:extLst>
          </p:cNvPr>
          <p:cNvSpPr txBox="1"/>
          <p:nvPr/>
        </p:nvSpPr>
        <p:spPr>
          <a:xfrm>
            <a:off x="7657745" y="3487466"/>
            <a:ext cx="244362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Analytic Graphs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D0B329-2A6F-4BAC-B2BE-5057ED1FB397}"/>
              </a:ext>
            </a:extLst>
          </p:cNvPr>
          <p:cNvSpPr txBox="1"/>
          <p:nvPr/>
        </p:nvSpPr>
        <p:spPr>
          <a:xfrm>
            <a:off x="9612337" y="4095979"/>
            <a:ext cx="255265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Real-Time Big Graphs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28A21F6-F971-4936-9645-747CEE82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66" y="2071869"/>
            <a:ext cx="2587765" cy="33768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15A21C7-B7FE-4D09-84EB-CFE169B8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68" y="2677705"/>
            <a:ext cx="1941480" cy="34414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517619-8CAF-4409-BF6E-A4F0DF2E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305" y="3375395"/>
            <a:ext cx="2046703" cy="178542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320CB7B-7432-42B7-B28E-0474BE14E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790" y="3915264"/>
            <a:ext cx="1522372" cy="186067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81CD055-B7CD-48A8-877B-4870CD644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944" y="4519986"/>
            <a:ext cx="1959399" cy="100227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66FCEF3-D6E1-4E94-B793-BD91B7EBC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7944" y="5522259"/>
            <a:ext cx="1959399" cy="9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41A1FA3-01CD-4C10-B813-0621F4B187D9}"/>
              </a:ext>
            </a:extLst>
          </p:cNvPr>
          <p:cNvSpPr txBox="1"/>
          <p:nvPr/>
        </p:nvSpPr>
        <p:spPr>
          <a:xfrm>
            <a:off x="9420371" y="6388828"/>
            <a:ext cx="267519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6EEFC"/>
                </a:solidFill>
              </a:rPr>
              <a:t>https://db-engines.com/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AEA032-F26B-428A-BD06-56E922A3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2" y="132804"/>
            <a:ext cx="5996955" cy="6569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5770F5-4B1A-465A-B98A-A10D574E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20" y="516705"/>
            <a:ext cx="5355220" cy="32829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3B8D5B-9EE8-4E5A-A5F5-EFF2B9F6663C}"/>
              </a:ext>
            </a:extLst>
          </p:cNvPr>
          <p:cNvSpPr txBox="1"/>
          <p:nvPr/>
        </p:nvSpPr>
        <p:spPr>
          <a:xfrm>
            <a:off x="8212080" y="83383"/>
            <a:ext cx="205590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性能对比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CFDD346-917C-4387-A13D-5D8B96EF4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20" y="4267731"/>
            <a:ext cx="5355220" cy="115641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A612C89-6018-4403-A2A2-D96F4E50DCF1}"/>
              </a:ext>
            </a:extLst>
          </p:cNvPr>
          <p:cNvSpPr txBox="1"/>
          <p:nvPr/>
        </p:nvSpPr>
        <p:spPr>
          <a:xfrm>
            <a:off x="7956809" y="3875251"/>
            <a:ext cx="265904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可视化对比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B6AD231-2BFA-4D39-9F95-9BDD7832C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720" y="5610506"/>
            <a:ext cx="1550067" cy="6190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46A6B0-976B-4096-A544-78B177A27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754" y="5610506"/>
            <a:ext cx="2227105" cy="61903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E9059E1-6F76-4EDE-A7BC-CF989E7AF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7827" y="5609537"/>
            <a:ext cx="1248113" cy="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7C950-CE31-44CF-95F2-A13A69A7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16EEFC"/>
                </a:solidFill>
              </a:rPr>
              <a:t>Graph query-programming languages</a:t>
            </a:r>
            <a:endParaRPr lang="zh-CN" altLang="en-US" sz="4000" dirty="0">
              <a:solidFill>
                <a:srgbClr val="16EEFC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16509666-AFBE-4530-8C5C-F3118C8DC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096" y="1825625"/>
            <a:ext cx="11024886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u="sng" dirty="0">
                <a:solidFill>
                  <a:srgbClr val="16EEFC"/>
                </a:solidFill>
              </a:rPr>
              <a:t>AQL (</a:t>
            </a:r>
            <a:r>
              <a:rPr lang="en-US" altLang="zh-CN" sz="2400" b="1" u="sng" dirty="0" err="1">
                <a:solidFill>
                  <a:srgbClr val="16EEFC"/>
                </a:solidFill>
              </a:rPr>
              <a:t>ArangoDB</a:t>
            </a:r>
            <a:r>
              <a:rPr lang="en-US" altLang="zh-CN" sz="2400" b="1" u="sng" dirty="0">
                <a:solidFill>
                  <a:srgbClr val="16EEFC"/>
                </a:solidFill>
              </a:rPr>
              <a:t> Query Language)</a:t>
            </a:r>
            <a:r>
              <a:rPr lang="en-US" altLang="zh-CN" sz="2400" dirty="0"/>
              <a:t>: a SQL-like query language used in </a:t>
            </a:r>
            <a:r>
              <a:rPr lang="en-US" altLang="zh-CN" sz="2400" dirty="0" err="1"/>
              <a:t>ArangoDB</a:t>
            </a:r>
            <a:r>
              <a:rPr lang="en-US" altLang="zh-CN" sz="2400" dirty="0"/>
              <a:t> for both documents and graphs</a:t>
            </a:r>
          </a:p>
          <a:p>
            <a:pPr>
              <a:lnSpc>
                <a:spcPct val="120000"/>
              </a:lnSpc>
            </a:pPr>
            <a:r>
              <a:rPr lang="en-US" altLang="zh-CN" sz="2400" b="1" u="sng" dirty="0">
                <a:solidFill>
                  <a:srgbClr val="16EEFC"/>
                </a:solidFill>
              </a:rPr>
              <a:t>Cypher Query Language (Cypher)</a:t>
            </a:r>
            <a:r>
              <a:rPr lang="en-US" altLang="zh-CN" sz="2400" dirty="0"/>
              <a:t>: a graph query declarative language for Neo4j that enables ad hoc and programmatic (SQL-like) access to the graph.</a:t>
            </a:r>
          </a:p>
          <a:p>
            <a:pPr>
              <a:lnSpc>
                <a:spcPct val="120000"/>
              </a:lnSpc>
            </a:pPr>
            <a:r>
              <a:rPr lang="en-US" altLang="zh-CN" sz="2400" b="1" u="sng" dirty="0" err="1">
                <a:solidFill>
                  <a:srgbClr val="16EEFC"/>
                </a:solidFill>
              </a:rPr>
              <a:t>GraphQL</a:t>
            </a:r>
            <a:r>
              <a:rPr lang="en-US" altLang="zh-CN" sz="2400" dirty="0"/>
              <a:t>: an open-source data query and manipulation language for APIs</a:t>
            </a:r>
          </a:p>
          <a:p>
            <a:pPr>
              <a:lnSpc>
                <a:spcPct val="120000"/>
              </a:lnSpc>
            </a:pPr>
            <a:r>
              <a:rPr lang="en-US" altLang="zh-CN" sz="2400" b="1" u="sng" dirty="0">
                <a:solidFill>
                  <a:srgbClr val="16EEFC"/>
                </a:solidFill>
              </a:rPr>
              <a:t>Gremlin</a:t>
            </a:r>
            <a:r>
              <a:rPr lang="en-US" altLang="zh-CN" sz="2400" dirty="0"/>
              <a:t>: a graph programming language that is a part of Apache TinkerPop open-source project</a:t>
            </a:r>
          </a:p>
          <a:p>
            <a:pPr>
              <a:lnSpc>
                <a:spcPct val="120000"/>
              </a:lnSpc>
            </a:pPr>
            <a:r>
              <a:rPr lang="en-US" altLang="zh-CN" sz="2400" b="1" u="sng" dirty="0">
                <a:solidFill>
                  <a:srgbClr val="16EEFC"/>
                </a:solidFill>
              </a:rPr>
              <a:t>SPARQL</a:t>
            </a:r>
            <a:r>
              <a:rPr lang="en-US" altLang="zh-CN" sz="2400" dirty="0"/>
              <a:t>: a query language for RDF databases that can retrieve and manipulate data stored in RDF format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460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2E481-BE9A-4195-ADC6-079B73B6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分析角度：</a:t>
            </a:r>
            <a:r>
              <a:rPr lang="zh-CN" altLang="en-US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图机器学习（</a:t>
            </a:r>
            <a:r>
              <a:rPr lang="en-US" altLang="zh-CN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GML</a:t>
            </a:r>
            <a:r>
              <a:rPr lang="zh-CN" altLang="en-US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F3CC8E-B91C-4DCD-8112-E58E9EE81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84120"/>
            <a:ext cx="10515600" cy="487293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图机器学习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研究图数据上的机器学习问题。基于“图”这一抽象的数据结构组织复杂数据，利用图上的机器学习算法描述数据点之间的依赖关系，可以有效提高单点数据的信息丰富度，刻画异质业务的关联性，并对数据的复杂拓扑结构与动态演化特性进行精准建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图神经网络（</a:t>
            </a:r>
            <a:r>
              <a:rPr lang="en-US" altLang="zh-CN" sz="20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r>
              <a:rPr lang="zh-CN" altLang="en-US" sz="20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r>
              <a:rPr lang="zh-CN" altLang="en-US" sz="20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是以学习节点的图嵌入（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embedding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）向量为目标。一个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GNN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模型最终的图嵌入融合了以目标节点为中心、距离不超过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的局部子图所包含的拓扑信息和特征信息。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图嵌入（</a:t>
            </a:r>
            <a:r>
              <a:rPr lang="en-US" altLang="zh-CN" sz="20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Embedding</a:t>
            </a:r>
            <a:r>
              <a:rPr lang="zh-CN" altLang="en-US" sz="20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是一种将图数据（通常为高维稠密的矩阵）映射为低微稠密向量的过程，能够很好地解决图数据难以高效输入机器学习算法的问题。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图卷积网络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Convolution Networks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 </a:t>
            </a:r>
            <a:r>
              <a:rPr lang="zh-CN" altLang="en-US" sz="21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图注意力网络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Attention Networks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21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图自编码器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Autoencoders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21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图生成网络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Generative Networks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100" b="1" u="sng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图时空网络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Spatial-temporal Networks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）等。</a:t>
            </a:r>
          </a:p>
        </p:txBody>
      </p:sp>
    </p:spTree>
    <p:extLst>
      <p:ext uri="{BB962C8B-B14F-4D97-AF65-F5344CB8AC3E}">
        <p14:creationId xmlns:p14="http://schemas.microsoft.com/office/powerpoint/2010/main" val="345615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AC2EC-B31E-44A0-9416-64291C9F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概览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CB5D7A-33E4-4377-B1CF-67C19D49C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819" y="1634646"/>
            <a:ext cx="10909139" cy="4951350"/>
          </a:xfrm>
        </p:spPr>
        <p:txBody>
          <a:bodyPr>
            <a:normAutofit fontScale="85000" lnSpcReduction="20000"/>
          </a:bodyPr>
          <a:lstStyle/>
          <a:p>
            <a:pPr marL="0" indent="71755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/>
              <a:t>观察数字化时代下各种复杂信息系统得到的大数据，直接反映的往往是一个个孤立的数据和分散的链接，但这些相互关系整合起来就是一副</a:t>
            </a:r>
            <a:r>
              <a:rPr lang="zh-CN" altLang="en-US" sz="3300" b="1" u="sng" dirty="0">
                <a:solidFill>
                  <a:srgbClr val="92D050"/>
                </a:solidFill>
              </a:rPr>
              <a:t>图</a:t>
            </a:r>
            <a:r>
              <a:rPr lang="zh-CN" altLang="en-US" dirty="0"/>
              <a:t>或</a:t>
            </a:r>
            <a:r>
              <a:rPr lang="zh-CN" altLang="en-US" sz="3300" b="1" u="sng" dirty="0">
                <a:solidFill>
                  <a:srgbClr val="92D050"/>
                </a:solidFill>
              </a:rPr>
              <a:t>网络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71755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/>
              <a:t>例如，基因数据构成基因网络，万维网数据反映出社会网络，</a:t>
            </a:r>
            <a:r>
              <a:rPr lang="en-US" altLang="zh-CN" dirty="0"/>
              <a:t>GitHub</a:t>
            </a:r>
            <a:r>
              <a:rPr lang="zh-CN" altLang="en-US" dirty="0"/>
              <a:t>开发者行为数据则反映了</a:t>
            </a:r>
            <a:r>
              <a:rPr lang="zh-CN" altLang="en-US" sz="3300" b="1" u="sng" dirty="0">
                <a:solidFill>
                  <a:srgbClr val="00B0F0"/>
                </a:solidFill>
              </a:rPr>
              <a:t>社会代码协作网络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71755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/>
              <a:t>数据的共性、网络的整体特征隐藏在数据网络中，往往以复杂关联的数据网络这样一种独特的形式存在，因此要理解这些图数据就要对其后面的复杂数据网络进行深入分析，催生出</a:t>
            </a:r>
            <a:r>
              <a:rPr lang="zh-CN" altLang="en-US" sz="3300" b="1" u="sng" dirty="0">
                <a:solidFill>
                  <a:srgbClr val="92D050"/>
                </a:solidFill>
              </a:rPr>
              <a:t>复杂图数据科学</a:t>
            </a:r>
            <a:r>
              <a:rPr lang="zh-CN" altLang="en-US" dirty="0"/>
              <a:t>这一新兴研究领域。随着图数据的越来越普遍，数据科学所面临的科学问题本质上可能就是</a:t>
            </a:r>
            <a:r>
              <a:rPr lang="zh-CN" altLang="en-US" sz="3800" b="1" u="sng" dirty="0">
                <a:solidFill>
                  <a:srgbClr val="92D050"/>
                </a:solidFill>
              </a:rPr>
              <a:t>图数据网络</a:t>
            </a:r>
            <a:r>
              <a:rPr lang="zh-CN" altLang="en-US" dirty="0"/>
              <a:t>的科学问题，</a:t>
            </a:r>
            <a:r>
              <a:rPr lang="zh-CN" altLang="en-US" sz="3800" b="1" u="sng" dirty="0">
                <a:solidFill>
                  <a:srgbClr val="92D050"/>
                </a:solidFill>
              </a:rPr>
              <a:t>复杂图数据分析</a:t>
            </a:r>
            <a:r>
              <a:rPr lang="zh-CN" altLang="en-US" dirty="0"/>
              <a:t>应该是数据科学的重要基石。</a:t>
            </a:r>
          </a:p>
        </p:txBody>
      </p:sp>
    </p:spTree>
    <p:extLst>
      <p:ext uri="{BB962C8B-B14F-4D97-AF65-F5344CB8AC3E}">
        <p14:creationId xmlns:p14="http://schemas.microsoft.com/office/powerpoint/2010/main" val="155725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1B34D7-8712-49BD-9ADA-3410DE40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04" y="417583"/>
            <a:ext cx="4786272" cy="61151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DFA61D7-CDF6-485A-94C2-20CC5901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35" y="422478"/>
            <a:ext cx="2247774" cy="30065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DC7BBF-DA17-4B33-8FFD-96FEB274B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236" y="3573642"/>
            <a:ext cx="2247773" cy="29978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88AAB2-8925-444F-8228-88F9CAA30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587" y="3573643"/>
            <a:ext cx="2277184" cy="29978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A96427-DBD7-4C84-B4AC-91CE14C3C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587" y="422478"/>
            <a:ext cx="2261271" cy="29978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090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9808-4064-49E0-8EA2-798B2BC1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75" y="365125"/>
            <a:ext cx="11267953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工程角度： </a:t>
            </a:r>
            <a:r>
              <a:rPr lang="en-US" altLang="zh-CN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Data Science &amp; Engineering</a:t>
            </a:r>
            <a:endParaRPr lang="zh-CN" altLang="en-US" sz="4000" dirty="0">
              <a:solidFill>
                <a:srgbClr val="16EE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59AD1D-D66E-4143-9225-F00F2CE1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15" y="1926884"/>
            <a:ext cx="3467100" cy="3305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BFEC6C-B1C9-47C1-979E-32850D258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336" y="2004499"/>
            <a:ext cx="5262321" cy="33596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8D66086-0A84-452D-B7E1-77E533F12913}"/>
              </a:ext>
            </a:extLst>
          </p:cNvPr>
          <p:cNvSpPr txBox="1"/>
          <p:nvPr/>
        </p:nvSpPr>
        <p:spPr>
          <a:xfrm>
            <a:off x="5607934" y="1579211"/>
            <a:ext cx="508707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Visualisation of a paper citation network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83C1844B-D3A3-4865-83EF-F3F07B166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098653"/>
              </p:ext>
            </p:extLst>
          </p:nvPr>
        </p:nvGraphicFramePr>
        <p:xfrm>
          <a:off x="851089" y="2641386"/>
          <a:ext cx="10564621" cy="7043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903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B9129-3416-402E-A1D6-CAA0A7D2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DataOps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273E55-68FA-47DF-A14B-E6FBB2296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34" y="2032000"/>
            <a:ext cx="7035541" cy="37781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C9929C-44E3-4263-B497-DBEFBCFA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635" y="2032000"/>
            <a:ext cx="4483531" cy="37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6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387AE6-9048-48FE-9493-D3A0E24B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905" y="3529773"/>
            <a:ext cx="8271435" cy="31926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2C4A11-F291-4867-8523-ECE176B39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04" y="155289"/>
            <a:ext cx="8271435" cy="32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1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31DF6-9447-4EA7-9C97-86DBC5B8F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05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实例分析：</a:t>
            </a:r>
            <a:r>
              <a:rPr lang="en-US" altLang="zh-CN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全域数字年报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2F1CA9-8822-4D22-ABE2-3345A9B1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73" y="3069399"/>
            <a:ext cx="6589853" cy="2677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699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B14AA69-B63F-5340-876F-2E21DB410B91}"/>
              </a:ext>
            </a:extLst>
          </p:cNvPr>
          <p:cNvSpPr/>
          <p:nvPr/>
        </p:nvSpPr>
        <p:spPr>
          <a:xfrm>
            <a:off x="773720" y="1203435"/>
            <a:ext cx="1087631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全球最大的代码托管平台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- 2019.5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微软收购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$75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DB00C6-6D0C-C84C-8E6A-11C178DEDAA5}"/>
              </a:ext>
            </a:extLst>
          </p:cNvPr>
          <p:cNvSpPr/>
          <p:nvPr/>
        </p:nvSpPr>
        <p:spPr>
          <a:xfrm>
            <a:off x="733208" y="2590580"/>
            <a:ext cx="10876317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不仅仅是代码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问题管理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分布式协作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持续集成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项目管理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安全风险管理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数据开放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Restful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9510391-988D-4A3A-973E-616E54C2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57" y="262351"/>
            <a:ext cx="11110735" cy="1231106"/>
          </a:xfrm>
        </p:spPr>
        <p:txBody>
          <a:bodyPr>
            <a:normAutofit/>
          </a:bodyPr>
          <a:lstStyle/>
          <a:p>
            <a:pPr algn="ctr"/>
            <a:r>
              <a:rPr lang="en-US" altLang="zh-CN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平台与开放数据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CD309A-5396-45F3-87B1-27FA28C7B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095" y="2905246"/>
            <a:ext cx="7436208" cy="35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8F01EB-4711-A94F-AF23-DCB48FC424B7}"/>
              </a:ext>
            </a:extLst>
          </p:cNvPr>
          <p:cNvSpPr/>
          <p:nvPr/>
        </p:nvSpPr>
        <p:spPr>
          <a:xfrm>
            <a:off x="8912788" y="6357918"/>
            <a:ext cx="3130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https://octoverse.github.com/</a:t>
            </a:r>
            <a:endParaRPr lang="zh-CN" altLang="en-US" sz="1600" dirty="0">
              <a:solidFill>
                <a:srgbClr val="16EE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887BF2-4DDE-8C43-9A1A-AF642743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028" y="1811099"/>
            <a:ext cx="5822183" cy="3875557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2FD837B6-28C9-4C18-B713-AECED465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57" y="262351"/>
            <a:ext cx="11110735" cy="1091288"/>
          </a:xfrm>
        </p:spPr>
        <p:txBody>
          <a:bodyPr>
            <a:normAutofit/>
          </a:bodyPr>
          <a:lstStyle/>
          <a:p>
            <a:pPr algn="ctr"/>
            <a:r>
              <a:rPr lang="en-US" altLang="zh-CN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行为大数据概览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6C87A32-7942-401F-9761-5B94908C8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789" y="1435261"/>
            <a:ext cx="5221150" cy="501762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Event Log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全平台事件日志汇总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Fork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个事件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2015 - 2019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总日志数超过 </a:t>
            </a:r>
            <a:r>
              <a:rPr lang="en-US" altLang="zh-CN" sz="2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亿条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数据总存储量超过 </a:t>
            </a:r>
            <a:r>
              <a:rPr lang="en-US" altLang="zh-CN" sz="18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TB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注册用户数 </a:t>
            </a:r>
            <a:r>
              <a:rPr lang="en-US" altLang="zh-CN" sz="18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sz="18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8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仓库数量 </a:t>
            </a:r>
            <a:r>
              <a:rPr lang="en-US" altLang="zh-CN" sz="18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8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sz="18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年数据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hangingPunct="1">
              <a:lnSpc>
                <a:spcPct val="12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总日志条数约 </a:t>
            </a:r>
            <a:r>
              <a:rPr lang="en-US" altLang="zh-CN" sz="19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5.46 </a:t>
            </a:r>
            <a:r>
              <a:rPr lang="zh-CN" altLang="en-US" sz="19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亿条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900" b="1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+ 29.7%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hangingPunct="1">
              <a:lnSpc>
                <a:spcPct val="12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总活跃项目数量约 </a:t>
            </a:r>
            <a:r>
              <a:rPr lang="en-US" altLang="zh-CN" sz="19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 W </a:t>
            </a:r>
            <a:r>
              <a:rPr lang="zh-CN" altLang="en-US" sz="19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900" b="1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900" b="1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900" b="1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63.6%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hangingPunct="1">
              <a:lnSpc>
                <a:spcPct val="12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总活跃开发者数量约 </a:t>
            </a:r>
            <a:r>
              <a:rPr lang="en-US" altLang="zh-CN" sz="19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 W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900" b="1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+ 18.8%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7170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EAF532-E3B7-4941-887B-1FE2644E8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1" y="2435661"/>
            <a:ext cx="5093184" cy="36083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CC9871-A2BA-4B03-BFFC-B8BCAF7BCD4A}"/>
              </a:ext>
            </a:extLst>
          </p:cNvPr>
          <p:cNvSpPr/>
          <p:nvPr/>
        </p:nvSpPr>
        <p:spPr>
          <a:xfrm>
            <a:off x="941688" y="6086634"/>
            <a:ext cx="402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 Request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93535C-D1DC-4572-8320-C6AA4BA53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03" y="2435661"/>
            <a:ext cx="5093184" cy="36384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F321E24-8ACF-4A56-9492-B7154AF35FC3}"/>
              </a:ext>
            </a:extLst>
          </p:cNvPr>
          <p:cNvSpPr/>
          <p:nvPr/>
        </p:nvSpPr>
        <p:spPr>
          <a:xfrm>
            <a:off x="6729685" y="6086634"/>
            <a:ext cx="4665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上的协作轨迹被通过记录下来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8F2675-0DB9-4AB5-A17A-1924991B8BBF}"/>
              </a:ext>
            </a:extLst>
          </p:cNvPr>
          <p:cNvSpPr/>
          <p:nvPr/>
        </p:nvSpPr>
        <p:spPr>
          <a:xfrm>
            <a:off x="1806998" y="1912816"/>
            <a:ext cx="26484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平台活跃用户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6B9717-9FBA-4F7A-8ECD-BC572A2C3936}"/>
              </a:ext>
            </a:extLst>
          </p:cNvPr>
          <p:cNvSpPr/>
          <p:nvPr/>
        </p:nvSpPr>
        <p:spPr>
          <a:xfrm>
            <a:off x="7900678" y="182925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海量协作轨迹数据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3E712D1-CFFF-46F1-89C6-F2A83B7F4A15}"/>
              </a:ext>
            </a:extLst>
          </p:cNvPr>
          <p:cNvSpPr/>
          <p:nvPr/>
        </p:nvSpPr>
        <p:spPr>
          <a:xfrm>
            <a:off x="5772834" y="18236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04D365C-CFA5-4421-9296-9C5C3AA28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57" y="262351"/>
            <a:ext cx="11110735" cy="1091288"/>
          </a:xfrm>
        </p:spPr>
        <p:txBody>
          <a:bodyPr>
            <a:normAutofit/>
          </a:bodyPr>
          <a:lstStyle/>
          <a:p>
            <a:pPr algn="ctr"/>
            <a:r>
              <a:rPr lang="en-US" altLang="zh-CN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行为大数据生成过程</a:t>
            </a:r>
          </a:p>
        </p:txBody>
      </p:sp>
      <p:sp>
        <p:nvSpPr>
          <p:cNvPr id="2" name="箭头: 上弧形 1">
            <a:extLst>
              <a:ext uri="{FF2B5EF4-FFF2-40B4-BE49-F238E27FC236}">
                <a16:creationId xmlns:a16="http://schemas.microsoft.com/office/drawing/2014/main" id="{DAA24CA0-463A-48B2-8CB1-B760F5992160}"/>
              </a:ext>
            </a:extLst>
          </p:cNvPr>
          <p:cNvSpPr/>
          <p:nvPr/>
        </p:nvSpPr>
        <p:spPr>
          <a:xfrm>
            <a:off x="5375475" y="1637820"/>
            <a:ext cx="1441048" cy="675106"/>
          </a:xfrm>
          <a:prstGeom prst="curved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14795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70434-F7DB-488C-85EF-DC59F90B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1710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行为数据</a:t>
            </a:r>
            <a:endParaRPr lang="zh-CN" altLang="en-US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DCB7D7-1F21-45D9-9922-5B39F725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0" y="1443548"/>
            <a:ext cx="10701759" cy="4035090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5D92E90-C03A-4B2A-A959-B90832CAE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988" y="5673835"/>
            <a:ext cx="11267954" cy="96424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/>
              <a:t>GitHub </a:t>
            </a:r>
            <a:r>
              <a:rPr lang="zh-CN" altLang="en-US" sz="1800" dirty="0"/>
              <a:t>数据集总共定义了 </a:t>
            </a:r>
            <a:r>
              <a:rPr lang="en-US" altLang="zh-CN" sz="1800" dirty="0"/>
              <a:t>49 </a:t>
            </a:r>
            <a:r>
              <a:rPr lang="zh-CN" altLang="en-US" sz="1800" dirty="0"/>
              <a:t>种事件类型，常用的 </a:t>
            </a:r>
            <a:r>
              <a:rPr lang="en-US" altLang="zh-CN" sz="1800" b="1" u="sng" dirty="0">
                <a:solidFill>
                  <a:srgbClr val="16EEFC"/>
                </a:solidFill>
              </a:rPr>
              <a:t>14 </a:t>
            </a:r>
            <a:r>
              <a:rPr lang="zh-CN" altLang="en-US" sz="1800" b="1" u="sng" dirty="0">
                <a:solidFill>
                  <a:srgbClr val="16EEFC"/>
                </a:solidFill>
              </a:rPr>
              <a:t>种</a:t>
            </a:r>
            <a:r>
              <a:rPr lang="zh-CN" altLang="en-US" sz="1800" dirty="0"/>
              <a:t>分别为：</a:t>
            </a:r>
            <a:r>
              <a:rPr lang="en-US" altLang="zh-CN" sz="1800" dirty="0" err="1"/>
              <a:t>CreateEvent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CommitCommentEvent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DeleteEvent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ForkEvent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GollumEvent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IssueCommentEvent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IssuesEvent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MemberEvent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PublicEvent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PullRequestEvent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PullRequestReviewCommentEvent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PushEvent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ReleaseEvent</a:t>
            </a:r>
            <a:r>
              <a:rPr lang="en-US" altLang="zh-CN" sz="1800" dirty="0"/>
              <a:t> </a:t>
            </a:r>
            <a:r>
              <a:rPr lang="zh-CN" altLang="en-US" sz="1800" dirty="0"/>
              <a:t>和 </a:t>
            </a:r>
            <a:r>
              <a:rPr lang="en-US" altLang="zh-CN" sz="1800" dirty="0" err="1"/>
              <a:t>WatchEvent</a:t>
            </a:r>
            <a:r>
              <a:rPr lang="zh-CN" altLang="en-US" sz="1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4704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0E645A-F062-4F89-B22E-99EFA13A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2" y="248855"/>
            <a:ext cx="4478445" cy="63602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EEECE4-184C-4E5D-AED6-ABA05846A5D9}"/>
              </a:ext>
            </a:extLst>
          </p:cNvPr>
          <p:cNvSpPr txBox="1"/>
          <p:nvPr/>
        </p:nvSpPr>
        <p:spPr>
          <a:xfrm>
            <a:off x="3258273" y="287003"/>
            <a:ext cx="1938761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数据表结构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E58DC1A-53F4-4D8A-B7D4-4D9DCCDDC592}"/>
              </a:ext>
            </a:extLst>
          </p:cNvPr>
          <p:cNvSpPr/>
          <p:nvPr/>
        </p:nvSpPr>
        <p:spPr>
          <a:xfrm>
            <a:off x="5978325" y="2945757"/>
            <a:ext cx="787078" cy="746567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2E2BF0-6EDF-4096-B12C-285B19685B99}"/>
              </a:ext>
            </a:extLst>
          </p:cNvPr>
          <p:cNvGrpSpPr/>
          <p:nvPr/>
        </p:nvGrpSpPr>
        <p:grpSpPr>
          <a:xfrm>
            <a:off x="7308228" y="248854"/>
            <a:ext cx="3953930" cy="6350931"/>
            <a:chOff x="7308228" y="248854"/>
            <a:chExt cx="3953930" cy="635093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37FF3C5-E00F-42A3-ADC0-7E274D802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8228" y="248854"/>
              <a:ext cx="3953930" cy="6350931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A328901-ACF6-4A9F-AA6B-CB5B16889DFC}"/>
                </a:ext>
              </a:extLst>
            </p:cNvPr>
            <p:cNvSpPr txBox="1"/>
            <p:nvPr/>
          </p:nvSpPr>
          <p:spPr>
            <a:xfrm>
              <a:off x="9323397" y="861445"/>
              <a:ext cx="193876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异质信息网络模型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872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9F7475-10F1-493D-9F19-4257A3B21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2317"/>
            <a:ext cx="10515600" cy="21347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日，春节，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X-lab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实验室正式发起了</a:t>
            </a:r>
            <a:r>
              <a:rPr lang="en-US" altLang="zh-CN" sz="2000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《wuhan2020</a:t>
            </a:r>
            <a:r>
              <a:rPr lang="zh-CN" altLang="en-US" sz="2000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：武汉新型冠状病毒防疫开源信息收集平台</a:t>
            </a:r>
            <a:r>
              <a:rPr lang="en-US" altLang="zh-CN" sz="2000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的开源项目，旨在统一收集本次事件中相关事务处理方的信息，并利用开源和分布式协作优势实时更新并通报，提供各方的联系平台。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突如其来的新冠疫情信息采集与公布不一致，希望利用数字平台优势，让各供需方进行分布式自助对接，大幅提升效率与信息的可信性。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3B99EA-0748-41CD-B8DE-878FA7EA3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22" y="3809304"/>
            <a:ext cx="5613304" cy="277054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28DD3F-4C84-490C-80EE-49C774DBF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26" y="3809303"/>
            <a:ext cx="4939696" cy="27705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026EFE-87EC-4590-8F69-BD7C28C38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547" y="5249788"/>
            <a:ext cx="2032488" cy="1168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F660ABC-1379-47FB-BEFE-6AF54AD5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2828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b="1" u="sng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Wuhan2020</a:t>
            </a:r>
            <a:r>
              <a:rPr lang="zh-CN" altLang="en-US" sz="4000" b="1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：开放式协作公益领域的典范</a:t>
            </a:r>
          </a:p>
        </p:txBody>
      </p:sp>
    </p:spTree>
    <p:extLst>
      <p:ext uri="{BB962C8B-B14F-4D97-AF65-F5344CB8AC3E}">
        <p14:creationId xmlns:p14="http://schemas.microsoft.com/office/powerpoint/2010/main" val="307861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9033F8-3DB0-4410-94BE-803CB037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706" y="1707496"/>
            <a:ext cx="6171758" cy="20572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AAB32E-F714-4978-901A-8C882718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19" y="1707496"/>
            <a:ext cx="5179939" cy="11453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87412C-D61D-4526-8F0E-D449572A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707" y="4094134"/>
            <a:ext cx="6171758" cy="2065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E52BFF5-077B-4480-B667-98A83577E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33" y="3188988"/>
            <a:ext cx="5162825" cy="2489873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033B65B-285A-4FA7-B423-8E5303C3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27" y="285499"/>
            <a:ext cx="10579261" cy="1175339"/>
          </a:xfrm>
        </p:spPr>
        <p:txBody>
          <a:bodyPr>
            <a:normAutofit/>
          </a:bodyPr>
          <a:lstStyle/>
          <a:p>
            <a:pPr algn="ctr"/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建模方式：异质信息网络（异质图）</a:t>
            </a:r>
          </a:p>
        </p:txBody>
      </p:sp>
    </p:spTree>
    <p:extLst>
      <p:ext uri="{BB962C8B-B14F-4D97-AF65-F5344CB8AC3E}">
        <p14:creationId xmlns:p14="http://schemas.microsoft.com/office/powerpoint/2010/main" val="363321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C0B3099-D015-450A-B758-E77A51AD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82" y="3980925"/>
            <a:ext cx="6337487" cy="7915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4F8697-522E-4B91-A834-2AC729E3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513" y="4890957"/>
            <a:ext cx="4871756" cy="7536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C94338-1CDB-41D7-A2AE-4F55384B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281" y="5769443"/>
            <a:ext cx="2865988" cy="7765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86A4E74-AC3A-42BC-B454-33CD15F0568B}"/>
              </a:ext>
            </a:extLst>
          </p:cNvPr>
          <p:cNvSpPr txBox="1"/>
          <p:nvPr/>
        </p:nvSpPr>
        <p:spPr>
          <a:xfrm>
            <a:off x="196773" y="4294488"/>
            <a:ext cx="173830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67" b="1" dirty="0">
                <a:solidFill>
                  <a:schemeClr val="bg1"/>
                </a:solidFill>
                <a:latin typeface="+mj-ea"/>
                <a:ea typeface="+mj-ea"/>
              </a:rPr>
              <a:t>异质信息网络</a:t>
            </a:r>
            <a:endParaRPr lang="zh-CN" altLang="en-US" sz="1867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24EE47-2C5C-415B-A274-944A6BBE99A6}"/>
              </a:ext>
            </a:extLst>
          </p:cNvPr>
          <p:cNvSpPr txBox="1"/>
          <p:nvPr/>
        </p:nvSpPr>
        <p:spPr>
          <a:xfrm>
            <a:off x="3607377" y="5930314"/>
            <a:ext cx="173830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67" b="1" dirty="0">
                <a:solidFill>
                  <a:schemeClr val="bg1"/>
                </a:solidFill>
                <a:latin typeface="+mj-ea"/>
                <a:ea typeface="+mj-ea"/>
              </a:rPr>
              <a:t>同质信息网络</a:t>
            </a:r>
            <a:endParaRPr lang="zh-CN" altLang="en-US" sz="1867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74A0AB-CD20-4D2F-9F3F-F8766AFDEA29}"/>
              </a:ext>
            </a:extLst>
          </p:cNvPr>
          <p:cNvSpPr txBox="1"/>
          <p:nvPr/>
        </p:nvSpPr>
        <p:spPr>
          <a:xfrm>
            <a:off x="2448376" y="5055246"/>
            <a:ext cx="872245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67" b="1" dirty="0">
                <a:solidFill>
                  <a:schemeClr val="bg1"/>
                </a:solidFill>
                <a:latin typeface="+mj-ea"/>
                <a:ea typeface="+mj-ea"/>
              </a:rPr>
              <a:t>降维</a:t>
            </a:r>
            <a:endParaRPr lang="zh-CN" altLang="en-US" sz="1867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箭头: 左弧形 15">
            <a:extLst>
              <a:ext uri="{FF2B5EF4-FFF2-40B4-BE49-F238E27FC236}">
                <a16:creationId xmlns:a16="http://schemas.microsoft.com/office/drawing/2014/main" id="{B738C679-F25F-4C8A-B4FB-E3DF5DF592A3}"/>
              </a:ext>
            </a:extLst>
          </p:cNvPr>
          <p:cNvSpPr/>
          <p:nvPr/>
        </p:nvSpPr>
        <p:spPr>
          <a:xfrm rot="18416646">
            <a:off x="1669292" y="4781725"/>
            <a:ext cx="469808" cy="894984"/>
          </a:xfrm>
          <a:prstGeom prst="curved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</a:endParaRPr>
          </a:p>
        </p:txBody>
      </p:sp>
      <p:sp>
        <p:nvSpPr>
          <p:cNvPr id="17" name="箭头: 左弧形 16">
            <a:extLst>
              <a:ext uri="{FF2B5EF4-FFF2-40B4-BE49-F238E27FC236}">
                <a16:creationId xmlns:a16="http://schemas.microsoft.com/office/drawing/2014/main" id="{355BED3E-BDF4-45BE-B766-DF807D6388E2}"/>
              </a:ext>
            </a:extLst>
          </p:cNvPr>
          <p:cNvSpPr/>
          <p:nvPr/>
        </p:nvSpPr>
        <p:spPr>
          <a:xfrm rot="18416646">
            <a:off x="2830297" y="5574899"/>
            <a:ext cx="469808" cy="894984"/>
          </a:xfrm>
          <a:prstGeom prst="curved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B898152-2DB6-46D4-BCA6-7E9A77511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514" y="4026226"/>
            <a:ext cx="3085388" cy="24781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CE891156-F934-44AF-A63D-6171F540F94B}"/>
              </a:ext>
            </a:extLst>
          </p:cNvPr>
          <p:cNvSpPr/>
          <p:nvPr/>
        </p:nvSpPr>
        <p:spPr>
          <a:xfrm>
            <a:off x="8378274" y="5057388"/>
            <a:ext cx="440267" cy="468197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7D2CDE67-B3D4-470B-A735-452B8E8D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27" y="233413"/>
            <a:ext cx="10579261" cy="1040923"/>
          </a:xfrm>
        </p:spPr>
        <p:txBody>
          <a:bodyPr>
            <a:normAutofit/>
          </a:bodyPr>
          <a:lstStyle/>
          <a:p>
            <a:pPr algn="ctr"/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建模过程：异质信息网络降维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612DB1A-71A2-43FD-8F73-5BD7E28F4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003" y="1462717"/>
            <a:ext cx="2799768" cy="22897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CC32DC4-B371-4375-8190-BBA27D200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771" y="1462717"/>
            <a:ext cx="2646353" cy="2252341"/>
          </a:xfrm>
          <a:prstGeom prst="rect">
            <a:avLst/>
          </a:prstGeom>
        </p:spPr>
      </p:pic>
      <p:sp>
        <p:nvSpPr>
          <p:cNvPr id="24" name="箭头: 左弧形 23">
            <a:extLst>
              <a:ext uri="{FF2B5EF4-FFF2-40B4-BE49-F238E27FC236}">
                <a16:creationId xmlns:a16="http://schemas.microsoft.com/office/drawing/2014/main" id="{649A2CFC-15B7-4D7E-B5D5-BB587C747B48}"/>
              </a:ext>
            </a:extLst>
          </p:cNvPr>
          <p:cNvSpPr/>
          <p:nvPr/>
        </p:nvSpPr>
        <p:spPr>
          <a:xfrm rot="19404231">
            <a:off x="848797" y="3473778"/>
            <a:ext cx="469808" cy="894984"/>
          </a:xfrm>
          <a:prstGeom prst="curved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8498D2B-5506-4EFA-9D3D-C4E64CF72007}"/>
              </a:ext>
            </a:extLst>
          </p:cNvPr>
          <p:cNvSpPr/>
          <p:nvPr/>
        </p:nvSpPr>
        <p:spPr>
          <a:xfrm>
            <a:off x="2398358" y="2071507"/>
            <a:ext cx="587907" cy="468775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AC7DDFA-98C0-47FB-853C-3C9E58547E9F}"/>
              </a:ext>
            </a:extLst>
          </p:cNvPr>
          <p:cNvSpPr/>
          <p:nvPr/>
        </p:nvSpPr>
        <p:spPr>
          <a:xfrm>
            <a:off x="2286071" y="3246283"/>
            <a:ext cx="587907" cy="468775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22557BF8-0D0F-45CE-9728-24D1D18C92A9}"/>
              </a:ext>
            </a:extLst>
          </p:cNvPr>
          <p:cNvSpPr/>
          <p:nvPr/>
        </p:nvSpPr>
        <p:spPr>
          <a:xfrm rot="13015653">
            <a:off x="10949435" y="3409063"/>
            <a:ext cx="440267" cy="468197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717A85F-E2CA-4844-94E4-27D7A6383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2015" y="1462717"/>
            <a:ext cx="2424721" cy="2263073"/>
          </a:xfrm>
          <a:prstGeom prst="rect">
            <a:avLst/>
          </a:prstGeom>
        </p:spPr>
      </p:pic>
      <p:sp>
        <p:nvSpPr>
          <p:cNvPr id="33" name="箭头: 右 32">
            <a:extLst>
              <a:ext uri="{FF2B5EF4-FFF2-40B4-BE49-F238E27FC236}">
                <a16:creationId xmlns:a16="http://schemas.microsoft.com/office/drawing/2014/main" id="{246EC761-E0B5-4520-B8D6-E5EFDD0F418C}"/>
              </a:ext>
            </a:extLst>
          </p:cNvPr>
          <p:cNvSpPr/>
          <p:nvPr/>
        </p:nvSpPr>
        <p:spPr>
          <a:xfrm rot="10800000">
            <a:off x="4357910" y="2373471"/>
            <a:ext cx="440267" cy="468197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36E86F-DC63-4784-8725-0D2EFDEA7E00}"/>
              </a:ext>
            </a:extLst>
          </p:cNvPr>
          <p:cNvSpPr txBox="1"/>
          <p:nvPr/>
        </p:nvSpPr>
        <p:spPr>
          <a:xfrm>
            <a:off x="5355281" y="1540203"/>
            <a:ext cx="173830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67" b="1" dirty="0">
                <a:solidFill>
                  <a:srgbClr val="FF0000"/>
                </a:solidFill>
                <a:latin typeface="+mj-ea"/>
                <a:ea typeface="+mj-ea"/>
              </a:rPr>
              <a:t>原始网络</a:t>
            </a:r>
            <a:endParaRPr lang="zh-CN" altLang="en-US" sz="1867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07BA8DE-80EB-4C0E-B1D0-701996E4BED3}"/>
              </a:ext>
            </a:extLst>
          </p:cNvPr>
          <p:cNvSpPr txBox="1"/>
          <p:nvPr/>
        </p:nvSpPr>
        <p:spPr>
          <a:xfrm>
            <a:off x="10717503" y="1728857"/>
            <a:ext cx="1306399" cy="1621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16EEFC"/>
                </a:solidFill>
                <a:latin typeface="+mj-ea"/>
                <a:ea typeface="+mj-ea"/>
              </a:rPr>
              <a:t>GitHub</a:t>
            </a:r>
            <a:r>
              <a:rPr lang="zh-CN" altLang="en-US" sz="1400" dirty="0">
                <a:solidFill>
                  <a:srgbClr val="16EEFC"/>
                </a:solidFill>
                <a:latin typeface="+mj-ea"/>
                <a:ea typeface="+mj-ea"/>
              </a:rPr>
              <a:t> </a:t>
            </a:r>
            <a:r>
              <a:rPr lang="en-US" altLang="zh-CN" sz="1400" dirty="0">
                <a:solidFill>
                  <a:srgbClr val="16EEFC"/>
                </a:solidFill>
                <a:latin typeface="+mj-ea"/>
                <a:ea typeface="+mj-ea"/>
              </a:rPr>
              <a:t>2020</a:t>
            </a:r>
            <a:r>
              <a:rPr lang="zh-CN" altLang="en-US" sz="1400" dirty="0">
                <a:solidFill>
                  <a:srgbClr val="16EEFC"/>
                </a:solidFill>
                <a:latin typeface="+mj-ea"/>
                <a:ea typeface="+mj-ea"/>
              </a:rPr>
              <a:t>年全域 </a:t>
            </a:r>
            <a:r>
              <a:rPr lang="en-US" altLang="zh-CN" sz="1400" dirty="0">
                <a:solidFill>
                  <a:srgbClr val="16EEFC"/>
                </a:solidFill>
                <a:latin typeface="+mj-ea"/>
                <a:ea typeface="+mj-ea"/>
              </a:rPr>
              <a:t>7+</a:t>
            </a:r>
            <a:r>
              <a:rPr lang="zh-CN" altLang="en-US" sz="1400" dirty="0">
                <a:solidFill>
                  <a:srgbClr val="16EEFC"/>
                </a:solidFill>
                <a:latin typeface="+mj-ea"/>
                <a:ea typeface="+mj-ea"/>
              </a:rPr>
              <a:t> 亿条数据下，基于 </a:t>
            </a:r>
            <a:r>
              <a:rPr lang="en-US" altLang="zh-CN" sz="1400" dirty="0">
                <a:solidFill>
                  <a:srgbClr val="16EEFC"/>
                </a:solidFill>
                <a:latin typeface="+mj-ea"/>
                <a:ea typeface="+mj-ea"/>
              </a:rPr>
              <a:t>WPR</a:t>
            </a:r>
            <a:r>
              <a:rPr lang="zh-CN" altLang="en-US" sz="1400" dirty="0">
                <a:solidFill>
                  <a:srgbClr val="16EEFC"/>
                </a:solidFill>
                <a:latin typeface="+mj-ea"/>
                <a:ea typeface="+mj-ea"/>
              </a:rPr>
              <a:t> 算法的全域</a:t>
            </a:r>
            <a:r>
              <a:rPr lang="en-US" altLang="zh-CN" sz="1400" dirty="0">
                <a:solidFill>
                  <a:srgbClr val="16EEFC"/>
                </a:solidFill>
                <a:latin typeface="+mj-ea"/>
                <a:ea typeface="+mj-ea"/>
              </a:rPr>
              <a:t>Top</a:t>
            </a:r>
            <a:r>
              <a:rPr lang="zh-CN" altLang="en-US" sz="1400" dirty="0">
                <a:solidFill>
                  <a:srgbClr val="16EEFC"/>
                </a:solidFill>
                <a:latin typeface="+mj-ea"/>
                <a:ea typeface="+mj-ea"/>
              </a:rPr>
              <a:t> </a:t>
            </a:r>
            <a:r>
              <a:rPr lang="en-US" altLang="zh-CN" sz="1400" dirty="0">
                <a:solidFill>
                  <a:srgbClr val="16EEFC"/>
                </a:solidFill>
                <a:latin typeface="+mj-ea"/>
                <a:ea typeface="+mj-ea"/>
              </a:rPr>
              <a:t>10</a:t>
            </a:r>
            <a:r>
              <a:rPr lang="zh-CN" altLang="en-US" sz="1400" dirty="0">
                <a:solidFill>
                  <a:srgbClr val="16EEFC"/>
                </a:solidFill>
                <a:latin typeface="+mj-ea"/>
                <a:ea typeface="+mj-ea"/>
              </a:rPr>
              <a:t>活跃项目</a:t>
            </a:r>
            <a:endParaRPr lang="en-US" altLang="zh-CN" sz="1400" dirty="0">
              <a:solidFill>
                <a:srgbClr val="16EEF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608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 animBg="1"/>
      <p:bldP spid="19" grpId="0" animBg="1"/>
      <p:bldP spid="24" grpId="0" animBg="1"/>
      <p:bldP spid="25" grpId="0" animBg="1"/>
      <p:bldP spid="27" grpId="0" animBg="1"/>
      <p:bldP spid="30" grpId="0" animBg="1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304B1C-16B6-4C27-ABBF-B1698C02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50" y="1996634"/>
            <a:ext cx="4292355" cy="40061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B25D70-02C7-410B-BC40-061F3C6BD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651" y="1996633"/>
            <a:ext cx="4556069" cy="4006199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7661047A-9A36-4003-89B1-37BF78D6261D}"/>
              </a:ext>
            </a:extLst>
          </p:cNvPr>
          <p:cNvSpPr/>
          <p:nvPr/>
        </p:nvSpPr>
        <p:spPr>
          <a:xfrm>
            <a:off x="5716815" y="3522921"/>
            <a:ext cx="652937" cy="635601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6CF304F-9428-4916-B252-ADEE0075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27" y="285499"/>
            <a:ext cx="10579261" cy="1175339"/>
          </a:xfrm>
        </p:spPr>
        <p:txBody>
          <a:bodyPr>
            <a:normAutofit/>
          </a:bodyPr>
          <a:lstStyle/>
          <a:p>
            <a:pPr algn="ctr"/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以网络建模的方式来分析开源生态协作轨迹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AF7DFF4-1E70-495A-AE6A-880E6A4CC9AE}"/>
              </a:ext>
            </a:extLst>
          </p:cNvPr>
          <p:cNvSpPr/>
          <p:nvPr/>
        </p:nvSpPr>
        <p:spPr>
          <a:xfrm>
            <a:off x="502331" y="1528313"/>
            <a:ext cx="5482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记录的同质合作网络构建的二部图</a:t>
            </a:r>
            <a:endParaRPr lang="en-US" altLang="zh-CN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24B432-3335-4611-98FC-5D4542875E25}"/>
              </a:ext>
            </a:extLst>
          </p:cNvPr>
          <p:cNvSpPr/>
          <p:nvPr/>
        </p:nvSpPr>
        <p:spPr>
          <a:xfrm>
            <a:off x="7732190" y="1529049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开发者协作关系网络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311D137-334B-4F59-BA89-A885D8D53D2F}"/>
              </a:ext>
            </a:extLst>
          </p:cNvPr>
          <p:cNvSpPr/>
          <p:nvPr/>
        </p:nvSpPr>
        <p:spPr>
          <a:xfrm>
            <a:off x="792865" y="6071043"/>
            <a:ext cx="4698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时间跨度从</a:t>
            </a:r>
            <a:r>
              <a:rPr lang="en-US" altLang="zh-CN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2018-01-01</a:t>
            </a:r>
            <a:r>
              <a:rPr lang="zh-CN" altLang="en-US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到 </a:t>
            </a:r>
            <a:r>
              <a:rPr lang="en-US" altLang="zh-CN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06-01</a:t>
            </a:r>
            <a:r>
              <a:rPr lang="zh-CN" altLang="en-US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，涉及</a:t>
            </a:r>
            <a:r>
              <a:rPr lang="en-US" altLang="zh-CN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1051 </a:t>
            </a:r>
            <a:r>
              <a:rPr lang="zh-CN" altLang="en-US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仓库和 </a:t>
            </a:r>
            <a:r>
              <a:rPr lang="en-US" altLang="zh-CN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3363</a:t>
            </a:r>
            <a:r>
              <a:rPr lang="zh-CN" altLang="en-US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</a:t>
            </a:r>
            <a:r>
              <a:rPr lang="en-US" altLang="zh-CN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20468E-CB9D-4D43-80C4-8CAEE4F9B9D5}"/>
              </a:ext>
            </a:extLst>
          </p:cNvPr>
          <p:cNvSpPr/>
          <p:nvPr/>
        </p:nvSpPr>
        <p:spPr>
          <a:xfrm>
            <a:off x="6657962" y="6071043"/>
            <a:ext cx="4641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最大联通分量占全图的</a:t>
            </a:r>
            <a:r>
              <a:rPr lang="en-US" altLang="zh-CN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86.3% </a:t>
            </a:r>
            <a:r>
              <a:rPr lang="zh-CN" altLang="en-US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，即联通节点数为</a:t>
            </a:r>
            <a:r>
              <a:rPr lang="en-US" altLang="zh-CN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2901</a:t>
            </a:r>
          </a:p>
        </p:txBody>
      </p:sp>
    </p:spTree>
    <p:extLst>
      <p:ext uri="{BB962C8B-B14F-4D97-AF65-F5344CB8AC3E}">
        <p14:creationId xmlns:p14="http://schemas.microsoft.com/office/powerpoint/2010/main" val="293162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B3E4D94-957D-2040-A5DB-0DB7CD73AF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901145"/>
              </p:ext>
            </p:extLst>
          </p:nvPr>
        </p:nvGraphicFramePr>
        <p:xfrm>
          <a:off x="838200" y="-1500578"/>
          <a:ext cx="10564621" cy="7043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标题 1">
            <a:extLst>
              <a:ext uri="{FF2B5EF4-FFF2-40B4-BE49-F238E27FC236}">
                <a16:creationId xmlns:a16="http://schemas.microsoft.com/office/drawing/2014/main" id="{4ADCAA4C-4EF0-41E9-BF23-07B5E218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4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异质信息网络的数据工程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5FEB82-845C-4824-8458-897634983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278" y="3504233"/>
            <a:ext cx="9648463" cy="25563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B910C4-E80E-4152-AC4A-1CF90A13FE65}"/>
              </a:ext>
            </a:extLst>
          </p:cNvPr>
          <p:cNvSpPr txBox="1"/>
          <p:nvPr/>
        </p:nvSpPr>
        <p:spPr>
          <a:xfrm>
            <a:off x="937056" y="6187712"/>
            <a:ext cx="1031788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16EEFC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DengXian"/>
              </a:rPr>
              <a:t>异质信息网络的一个实例，每一层视图都是从一个视角捕获原始网络中的某一特定关系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AAEDD9F6-D5BE-40D8-92CC-A5AE568CAB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526887"/>
              </p:ext>
            </p:extLst>
          </p:nvPr>
        </p:nvGraphicFramePr>
        <p:xfrm>
          <a:off x="862664" y="-582154"/>
          <a:ext cx="10564621" cy="7043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31684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F8CC4F-27CC-4AF2-9EB7-B320B536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27" y="262351"/>
            <a:ext cx="10527175" cy="922933"/>
          </a:xfrm>
        </p:spPr>
        <p:txBody>
          <a:bodyPr>
            <a:normAutofit/>
          </a:bodyPr>
          <a:lstStyle/>
          <a:p>
            <a:pPr algn="ctr"/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：不同细分领域的排行榜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84BBF3-7F35-4164-86C7-BC2B310CAC65}"/>
              </a:ext>
            </a:extLst>
          </p:cNvPr>
          <p:cNvSpPr txBox="1"/>
          <p:nvPr/>
        </p:nvSpPr>
        <p:spPr>
          <a:xfrm>
            <a:off x="8297296" y="1760550"/>
            <a:ext cx="3341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微服务框架榜单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月～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33513C-8AD3-414C-83FC-B9CC5F09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6" y="1267079"/>
            <a:ext cx="8018789" cy="186230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346DB-3EDD-461A-B403-A99DE82F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88" y="3291496"/>
            <a:ext cx="8018789" cy="13601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49D792-4896-4523-8563-782C950DC9B6}"/>
              </a:ext>
            </a:extLst>
          </p:cNvPr>
          <p:cNvSpPr txBox="1"/>
          <p:nvPr/>
        </p:nvSpPr>
        <p:spPr>
          <a:xfrm>
            <a:off x="9084235" y="3464856"/>
            <a:ext cx="3000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榜单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月～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7AA574-9E87-4C81-936A-650A669E8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788" y="4813767"/>
            <a:ext cx="8018789" cy="17249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4735F3C-241B-4971-8091-6FA9344A1058}"/>
              </a:ext>
            </a:extLst>
          </p:cNvPr>
          <p:cNvSpPr txBox="1"/>
          <p:nvPr/>
        </p:nvSpPr>
        <p:spPr>
          <a:xfrm>
            <a:off x="663393" y="5087915"/>
            <a:ext cx="294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框架项目榜单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月～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月）</a:t>
            </a:r>
          </a:p>
        </p:txBody>
      </p:sp>
    </p:spTree>
    <p:extLst>
      <p:ext uri="{BB962C8B-B14F-4D97-AF65-F5344CB8AC3E}">
        <p14:creationId xmlns:p14="http://schemas.microsoft.com/office/powerpoint/2010/main" val="289936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C7AC1F-CE36-4AB5-AB4F-4FCDB7AB2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8" y="264478"/>
            <a:ext cx="11664164" cy="63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7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A9AB7B7-6499-43EE-A6FC-C5D47122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57" y="262351"/>
            <a:ext cx="10867667" cy="922933"/>
          </a:xfrm>
        </p:spPr>
        <p:txBody>
          <a:bodyPr>
            <a:normAutofit/>
          </a:bodyPr>
          <a:lstStyle/>
          <a:p>
            <a:pPr algn="ctr"/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：多种可视化效果</a:t>
            </a:r>
            <a:endParaRPr lang="zh-CN" altLang="en-US" sz="3733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660741-5FE5-4DE5-A77B-F706CEFAB3AD}"/>
              </a:ext>
            </a:extLst>
          </p:cNvPr>
          <p:cNvSpPr txBox="1"/>
          <p:nvPr/>
        </p:nvSpPr>
        <p:spPr>
          <a:xfrm>
            <a:off x="505827" y="1726153"/>
            <a:ext cx="4710495" cy="154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altLang="zh-CN" sz="2667" b="1" dirty="0">
                <a:solidFill>
                  <a:srgbClr val="FFFF00"/>
                </a:solidFill>
                <a:latin typeface="-apple-system-font"/>
              </a:rPr>
              <a:t>GitHub Topic </a:t>
            </a:r>
            <a:r>
              <a:rPr lang="zh-CN" altLang="en-US" sz="2667" b="1" dirty="0">
                <a:solidFill>
                  <a:srgbClr val="FFFF00"/>
                </a:solidFill>
                <a:latin typeface="-apple-system-font"/>
              </a:rPr>
              <a:t>词云图</a:t>
            </a:r>
            <a:endParaRPr lang="en-US" altLang="zh-CN" sz="2667" b="1" dirty="0">
              <a:solidFill>
                <a:srgbClr val="FFFF00"/>
              </a:solidFill>
              <a:latin typeface="-apple-system-font"/>
            </a:endParaRPr>
          </a:p>
          <a:p>
            <a:pPr marL="380990" indent="-380990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-apple-system-font"/>
              </a:rPr>
              <a:t>GitHub</a:t>
            </a:r>
            <a:r>
              <a:rPr lang="zh-CN" altLang="en-US" sz="2400" dirty="0">
                <a:solidFill>
                  <a:schemeClr val="bg1"/>
                </a:solidFill>
                <a:latin typeface="-apple-system-font"/>
              </a:rPr>
              <a:t> 活跃度 </a:t>
            </a:r>
            <a:r>
              <a:rPr lang="en-US" altLang="zh-CN" sz="2400" dirty="0">
                <a:solidFill>
                  <a:schemeClr val="bg1"/>
                </a:solidFill>
                <a:latin typeface="-apple-system-font"/>
              </a:rPr>
              <a:t>Top</a:t>
            </a:r>
            <a:r>
              <a:rPr lang="zh-CN" altLang="en-US" sz="2400" dirty="0">
                <a:solidFill>
                  <a:schemeClr val="bg1"/>
                </a:solidFill>
                <a:latin typeface="-apple-system-fon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-apple-system-font"/>
              </a:rPr>
              <a:t>10W</a:t>
            </a:r>
            <a:r>
              <a:rPr lang="zh-CN" altLang="en-US" sz="2400" dirty="0">
                <a:solidFill>
                  <a:schemeClr val="bg1"/>
                </a:solidFill>
                <a:latin typeface="-apple-system-font"/>
              </a:rPr>
              <a:t> 项目 </a:t>
            </a:r>
            <a:r>
              <a:rPr lang="en-US" altLang="zh-CN" sz="2400" dirty="0">
                <a:solidFill>
                  <a:schemeClr val="bg1"/>
                </a:solidFill>
                <a:latin typeface="-apple-system-font"/>
              </a:rPr>
              <a:t>Topic</a:t>
            </a:r>
            <a:r>
              <a:rPr lang="zh-CN" altLang="en-US" sz="2400" dirty="0">
                <a:solidFill>
                  <a:schemeClr val="bg1"/>
                </a:solidFill>
                <a:latin typeface="-apple-system-font"/>
              </a:rPr>
              <a:t>统计结果可视化效果</a:t>
            </a:r>
            <a:endParaRPr lang="en-US" altLang="zh-CN" sz="2400" dirty="0">
              <a:solidFill>
                <a:schemeClr val="bg1"/>
              </a:solidFill>
              <a:latin typeface="-apple-system-fon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574617-9270-4AFF-A3B2-412B905C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484" y="4127707"/>
            <a:ext cx="6204701" cy="2230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E51011-474B-450C-BC4B-3E951445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83" y="1625147"/>
            <a:ext cx="6204700" cy="22034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83B48F-FD6D-42E9-81BE-F6E8682D9D66}"/>
              </a:ext>
            </a:extLst>
          </p:cNvPr>
          <p:cNvSpPr txBox="1"/>
          <p:nvPr/>
        </p:nvSpPr>
        <p:spPr>
          <a:xfrm>
            <a:off x="505827" y="4320548"/>
            <a:ext cx="4710495" cy="154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altLang="zh-CN" sz="2667" b="1" dirty="0">
                <a:solidFill>
                  <a:srgbClr val="FFFF00"/>
                </a:solidFill>
                <a:latin typeface="-apple-system-font"/>
              </a:rPr>
              <a:t>GitHub</a:t>
            </a:r>
            <a:r>
              <a:rPr lang="zh-CN" altLang="en-US" sz="2667" b="1" dirty="0">
                <a:solidFill>
                  <a:srgbClr val="FFFF00"/>
                </a:solidFill>
                <a:latin typeface="-apple-system-font"/>
              </a:rPr>
              <a:t> 全球工作时间分布图</a:t>
            </a:r>
            <a:endParaRPr lang="en-US" altLang="zh-CN" sz="2667" b="1" dirty="0">
              <a:solidFill>
                <a:srgbClr val="FFFF00"/>
              </a:solidFill>
              <a:latin typeface="-apple-system-font"/>
            </a:endParaRPr>
          </a:p>
          <a:p>
            <a:pPr marL="380990" indent="-380990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-apple-system-font"/>
              </a:rPr>
              <a:t>GitHub</a:t>
            </a:r>
            <a:r>
              <a:rPr lang="zh-CN" altLang="en-US" sz="2400" dirty="0">
                <a:solidFill>
                  <a:schemeClr val="bg1"/>
                </a:solidFill>
                <a:latin typeface="-apple-system-fon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-apple-system-font"/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  <a:latin typeface="-apple-system-font"/>
              </a:rPr>
              <a:t> 全域 </a:t>
            </a:r>
            <a:r>
              <a:rPr lang="en-US" altLang="zh-CN" sz="2400" dirty="0">
                <a:solidFill>
                  <a:schemeClr val="bg1"/>
                </a:solidFill>
                <a:latin typeface="-apple-system-font"/>
              </a:rPr>
              <a:t>6 +</a:t>
            </a:r>
            <a:r>
              <a:rPr lang="zh-CN" altLang="en-US" sz="2400" dirty="0">
                <a:solidFill>
                  <a:schemeClr val="bg1"/>
                </a:solidFill>
                <a:latin typeface="-apple-system-font"/>
              </a:rPr>
              <a:t> 亿条数据下行为事件的 </a:t>
            </a:r>
            <a:r>
              <a:rPr lang="en-US" altLang="zh-CN" sz="2400" dirty="0">
                <a:solidFill>
                  <a:schemeClr val="bg1"/>
                </a:solidFill>
                <a:latin typeface="-apple-system-font"/>
              </a:rPr>
              <a:t>UTC</a:t>
            </a:r>
            <a:r>
              <a:rPr lang="zh-CN" altLang="en-US" sz="2400" dirty="0">
                <a:solidFill>
                  <a:schemeClr val="bg1"/>
                </a:solidFill>
                <a:latin typeface="-apple-system-font"/>
              </a:rPr>
              <a:t> 时间分布</a:t>
            </a:r>
            <a:endParaRPr lang="en-US" altLang="zh-CN" sz="2400" dirty="0">
              <a:solidFill>
                <a:schemeClr val="bg1"/>
              </a:solidFill>
              <a:latin typeface="-apple-system-font"/>
            </a:endParaRPr>
          </a:p>
        </p:txBody>
      </p:sp>
    </p:spTree>
    <p:extLst>
      <p:ext uri="{BB962C8B-B14F-4D97-AF65-F5344CB8AC3E}">
        <p14:creationId xmlns:p14="http://schemas.microsoft.com/office/powerpoint/2010/main" val="2735698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DE2AFD-BDC2-4166-BA14-283343DB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74" y="2103865"/>
            <a:ext cx="7367053" cy="39615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9C7100-3FA0-4900-92DC-BD2A06A9BA54}"/>
              </a:ext>
            </a:extLst>
          </p:cNvPr>
          <p:cNvSpPr txBox="1"/>
          <p:nvPr/>
        </p:nvSpPr>
        <p:spPr>
          <a:xfrm>
            <a:off x="490416" y="1385511"/>
            <a:ext cx="11010704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667" dirty="0">
                <a:solidFill>
                  <a:schemeClr val="bg1"/>
                </a:solidFill>
                <a:latin typeface="+mj-ea"/>
                <a:ea typeface="+mj-ea"/>
              </a:rPr>
              <a:t>GitHub</a:t>
            </a:r>
            <a:r>
              <a:rPr lang="zh-CN" altLang="en-US" sz="2667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2667" dirty="0">
                <a:solidFill>
                  <a:schemeClr val="bg1"/>
                </a:solidFill>
                <a:latin typeface="+mj-ea"/>
                <a:ea typeface="+mj-ea"/>
              </a:rPr>
              <a:t>2020</a:t>
            </a:r>
            <a:r>
              <a:rPr lang="zh-CN" altLang="en-US" sz="2667" dirty="0">
                <a:solidFill>
                  <a:schemeClr val="bg1"/>
                </a:solidFill>
                <a:latin typeface="+mj-ea"/>
                <a:ea typeface="+mj-ea"/>
              </a:rPr>
              <a:t> 上半年 </a:t>
            </a:r>
            <a:r>
              <a:rPr lang="en-US" altLang="zh-CN" sz="2667" dirty="0">
                <a:solidFill>
                  <a:schemeClr val="bg1"/>
                </a:solidFill>
                <a:latin typeface="+mj-ea"/>
                <a:ea typeface="+mj-ea"/>
              </a:rPr>
              <a:t>Apache</a:t>
            </a:r>
            <a:r>
              <a:rPr lang="zh-CN" altLang="en-US" sz="2667" dirty="0">
                <a:solidFill>
                  <a:schemeClr val="bg1"/>
                </a:solidFill>
                <a:latin typeface="+mj-ea"/>
                <a:ea typeface="+mj-ea"/>
              </a:rPr>
              <a:t> 基金会下</a:t>
            </a:r>
            <a:r>
              <a:rPr lang="en-US" altLang="zh-CN" sz="2667" dirty="0">
                <a:solidFill>
                  <a:schemeClr val="bg1"/>
                </a:solidFill>
                <a:latin typeface="+mj-ea"/>
                <a:ea typeface="+mj-ea"/>
              </a:rPr>
              <a:t>19</a:t>
            </a:r>
            <a:r>
              <a:rPr lang="zh-CN" altLang="en-US" sz="2667" dirty="0">
                <a:solidFill>
                  <a:schemeClr val="bg1"/>
                </a:solidFill>
                <a:latin typeface="+mj-ea"/>
                <a:ea typeface="+mj-ea"/>
              </a:rPr>
              <a:t> 个中国项目协作知识网络</a:t>
            </a:r>
            <a:endParaRPr lang="en-US" altLang="zh-CN" sz="2667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DD08F6-B99A-44B9-943B-478B9A723B5D}"/>
              </a:ext>
            </a:extLst>
          </p:cNvPr>
          <p:cNvSpPr txBox="1"/>
          <p:nvPr/>
        </p:nvSpPr>
        <p:spPr>
          <a:xfrm>
            <a:off x="5587517" y="6303373"/>
            <a:ext cx="6503367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133" dirty="0">
                <a:solidFill>
                  <a:schemeClr val="bg1"/>
                </a:solidFill>
              </a:rPr>
              <a:t>Powered by: </a:t>
            </a:r>
            <a:r>
              <a:rPr lang="zh-CN" altLang="en-US" sz="2133" dirty="0">
                <a:solidFill>
                  <a:srgbClr val="16EEF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https://github.com/microsoft/SmartKG</a:t>
            </a:r>
            <a:endParaRPr lang="en-US" altLang="zh-CN" sz="2133" dirty="0">
              <a:solidFill>
                <a:srgbClr val="16EEFC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9A81554-C2CC-469F-B091-25CEA918E85A}"/>
              </a:ext>
            </a:extLst>
          </p:cNvPr>
          <p:cNvSpPr txBox="1">
            <a:spLocks/>
          </p:cNvSpPr>
          <p:nvPr/>
        </p:nvSpPr>
        <p:spPr>
          <a:xfrm>
            <a:off x="597057" y="262351"/>
            <a:ext cx="10867667" cy="92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9pPr>
          </a:lstStyle>
          <a:p>
            <a:pPr algn="ctr" hangingPunct="1"/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</a:t>
            </a:r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项目协作知识图谱</a:t>
            </a:r>
            <a:endParaRPr lang="zh-CN" altLang="en-US" sz="3733" dirty="0"/>
          </a:p>
        </p:txBody>
      </p:sp>
    </p:spTree>
    <p:extLst>
      <p:ext uri="{BB962C8B-B14F-4D97-AF65-F5344CB8AC3E}">
        <p14:creationId xmlns:p14="http://schemas.microsoft.com/office/powerpoint/2010/main" val="192730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E2CBEE7-6AFF-4BE4-9296-A6490620E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356" y="1559261"/>
            <a:ext cx="6330440" cy="48270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599840-C3AC-4DD8-A5A6-DF6DA370C8D3}"/>
              </a:ext>
            </a:extLst>
          </p:cNvPr>
          <p:cNvSpPr txBox="1">
            <a:spLocks/>
          </p:cNvSpPr>
          <p:nvPr/>
        </p:nvSpPr>
        <p:spPr>
          <a:xfrm>
            <a:off x="597057" y="262351"/>
            <a:ext cx="10867667" cy="1213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DengXian Light"/>
                <a:ea typeface="DengXian Light"/>
                <a:cs typeface="DengXian Light"/>
                <a:sym typeface="DengXian Light"/>
              </a:defRPr>
            </a:lvl9pPr>
          </a:lstStyle>
          <a:p>
            <a:pPr algn="ctr" hangingPunct="1"/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：开源世界的全景图（</a:t>
            </a:r>
            <a:r>
              <a:rPr lang="en-US" altLang="zh-CN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Galaxy</a:t>
            </a:r>
            <a:r>
              <a:rPr lang="zh-CN" altLang="en-US" sz="3733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733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A5809E-BE96-405C-8637-68AC0DACBE00}"/>
              </a:ext>
            </a:extLst>
          </p:cNvPr>
          <p:cNvSpPr txBox="1"/>
          <p:nvPr/>
        </p:nvSpPr>
        <p:spPr>
          <a:xfrm>
            <a:off x="11001733" y="6047771"/>
            <a:ext cx="76559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16EEFC"/>
                </a:solidFill>
              </a:rPr>
              <a:t>@Frank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16EEFC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80708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E60C31D-88C0-43A6-84D4-EFB25DD01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95" y="0"/>
            <a:ext cx="8255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9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77C66-240D-4803-AF9E-11687280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2828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开放式协作网络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DDDC821-0A1F-4A5B-A2E3-AFB6ECDF6BAF}"/>
              </a:ext>
            </a:extLst>
          </p:cNvPr>
          <p:cNvGrpSpPr/>
          <p:nvPr/>
        </p:nvGrpSpPr>
        <p:grpSpPr>
          <a:xfrm>
            <a:off x="868104" y="2245641"/>
            <a:ext cx="3766738" cy="3595166"/>
            <a:chOff x="662894" y="1613430"/>
            <a:chExt cx="4483397" cy="427918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545704E-1580-430F-831C-407E14AD4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895" y="1613430"/>
              <a:ext cx="4483395" cy="903525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0F2279-9AF0-429E-9F7A-620F1749D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894" y="2523493"/>
              <a:ext cx="4483397" cy="3369119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DF706A-2512-4C91-B14A-14B3986D387D}"/>
              </a:ext>
            </a:extLst>
          </p:cNvPr>
          <p:cNvGrpSpPr/>
          <p:nvPr/>
        </p:nvGrpSpPr>
        <p:grpSpPr>
          <a:xfrm>
            <a:off x="5103848" y="2867324"/>
            <a:ext cx="1984303" cy="2846335"/>
            <a:chOff x="4976426" y="1611680"/>
            <a:chExt cx="1920798" cy="2755242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C3DEA4-ABA8-4BEE-9D3D-54EF97E3634D}"/>
                </a:ext>
              </a:extLst>
            </p:cNvPr>
            <p:cNvGrpSpPr/>
            <p:nvPr/>
          </p:nvGrpSpPr>
          <p:grpSpPr>
            <a:xfrm>
              <a:off x="4976426" y="1611680"/>
              <a:ext cx="1920798" cy="2755242"/>
              <a:chOff x="4988782" y="1611680"/>
              <a:chExt cx="1920798" cy="2755242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0F4399DC-E404-4C9B-86C8-318500C16A10}"/>
                  </a:ext>
                </a:extLst>
              </p:cNvPr>
              <p:cNvGrpSpPr/>
              <p:nvPr/>
            </p:nvGrpSpPr>
            <p:grpSpPr>
              <a:xfrm>
                <a:off x="4988782" y="1611680"/>
                <a:ext cx="1920798" cy="2755242"/>
                <a:chOff x="4988782" y="1611680"/>
                <a:chExt cx="1920798" cy="2755242"/>
              </a:xfrm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2A4E7946-2935-4F24-AB47-EDABB06494F1}"/>
                    </a:ext>
                  </a:extLst>
                </p:cNvPr>
                <p:cNvGrpSpPr/>
                <p:nvPr/>
              </p:nvGrpSpPr>
              <p:grpSpPr>
                <a:xfrm>
                  <a:off x="4988782" y="1611680"/>
                  <a:ext cx="1920798" cy="2286816"/>
                  <a:chOff x="5246121" y="2011692"/>
                  <a:chExt cx="1647066" cy="1960921"/>
                </a:xfrm>
              </p:grpSpPr>
              <p:pic>
                <p:nvPicPr>
                  <p:cNvPr id="53" name="图片 52">
                    <a:extLst>
                      <a:ext uri="{FF2B5EF4-FFF2-40B4-BE49-F238E27FC236}">
                        <a16:creationId xmlns:a16="http://schemas.microsoft.com/office/drawing/2014/main" id="{9F40A9E3-AAE0-47A9-869F-EDDD6EDF52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529120" y="3053271"/>
                    <a:ext cx="364067" cy="364067"/>
                  </a:xfrm>
                  <a:prstGeom prst="rect">
                    <a:avLst/>
                  </a:prstGeom>
                </p:spPr>
              </p:pic>
              <p:pic>
                <p:nvPicPr>
                  <p:cNvPr id="54" name="图片 53">
                    <a:extLst>
                      <a:ext uri="{FF2B5EF4-FFF2-40B4-BE49-F238E27FC236}">
                        <a16:creationId xmlns:a16="http://schemas.microsoft.com/office/drawing/2014/main" id="{E531F8F2-1ABA-4649-828B-FD75742ECB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72779" y="2523429"/>
                    <a:ext cx="364067" cy="364067"/>
                  </a:xfrm>
                  <a:prstGeom prst="rect">
                    <a:avLst/>
                  </a:prstGeom>
                </p:spPr>
              </p:pic>
              <p:pic>
                <p:nvPicPr>
                  <p:cNvPr id="55" name="图片 54">
                    <a:extLst>
                      <a:ext uri="{FF2B5EF4-FFF2-40B4-BE49-F238E27FC236}">
                        <a16:creationId xmlns:a16="http://schemas.microsoft.com/office/drawing/2014/main" id="{8A3E4E00-DC35-4545-BB98-2041CB67E4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246121" y="3053271"/>
                    <a:ext cx="364067" cy="364067"/>
                  </a:xfrm>
                  <a:prstGeom prst="rect">
                    <a:avLst/>
                  </a:prstGeom>
                </p:spPr>
              </p:pic>
              <p:pic>
                <p:nvPicPr>
                  <p:cNvPr id="56" name="图片 55">
                    <a:extLst>
                      <a:ext uri="{FF2B5EF4-FFF2-40B4-BE49-F238E27FC236}">
                        <a16:creationId xmlns:a16="http://schemas.microsoft.com/office/drawing/2014/main" id="{056B4C53-C919-4339-98DF-42692C6C60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41000" y="2508699"/>
                    <a:ext cx="364067" cy="364067"/>
                  </a:xfrm>
                  <a:prstGeom prst="rect">
                    <a:avLst/>
                  </a:prstGeom>
                </p:spPr>
              </p:pic>
              <p:pic>
                <p:nvPicPr>
                  <p:cNvPr id="57" name="图片 56">
                    <a:extLst>
                      <a:ext uri="{FF2B5EF4-FFF2-40B4-BE49-F238E27FC236}">
                        <a16:creationId xmlns:a16="http://schemas.microsoft.com/office/drawing/2014/main" id="{34E7ECDA-0B56-473A-B95B-C15BE0CDBA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858039" y="3053270"/>
                    <a:ext cx="364067" cy="364067"/>
                  </a:xfrm>
                  <a:prstGeom prst="rect">
                    <a:avLst/>
                  </a:prstGeom>
                </p:spPr>
              </p:pic>
              <p:pic>
                <p:nvPicPr>
                  <p:cNvPr id="58" name="图片 57">
                    <a:extLst>
                      <a:ext uri="{FF2B5EF4-FFF2-40B4-BE49-F238E27FC236}">
                        <a16:creationId xmlns:a16="http://schemas.microsoft.com/office/drawing/2014/main" id="{88ED6B98-DB0D-48FD-B504-DF0A8E19B8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202475" y="3608546"/>
                    <a:ext cx="364067" cy="364067"/>
                  </a:xfrm>
                  <a:prstGeom prst="rect">
                    <a:avLst/>
                  </a:prstGeom>
                </p:spPr>
              </p:pic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0E34D1C4-21B3-488B-A799-2B327C54F8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858038" y="2011692"/>
                    <a:ext cx="364067" cy="3640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827FFF4C-1ECA-4DC6-82B6-181EE27799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51626" y="4090475"/>
                  <a:ext cx="720470" cy="276447"/>
                </a:xfrm>
                <a:prstGeom prst="rect">
                  <a:avLst/>
                </a:prstGeom>
              </p:spPr>
            </p:pic>
          </p:grpSp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93494042-A0D6-4257-A224-BF726396D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64192" y="3458996"/>
                <a:ext cx="450560" cy="450560"/>
              </a:xfrm>
              <a:prstGeom prst="rect">
                <a:avLst/>
              </a:prstGeom>
            </p:spPr>
          </p:pic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35F74BB-74B5-4C12-AD75-A3747EBFAD91}"/>
                </a:ext>
              </a:extLst>
            </p:cNvPr>
            <p:cNvCxnSpPr>
              <a:cxnSpLocks/>
              <a:stCxn id="59" idx="2"/>
              <a:endCxn id="54" idx="0"/>
            </p:cNvCxnSpPr>
            <p:nvPr/>
          </p:nvCxnSpPr>
          <p:spPr>
            <a:xfrm flipH="1">
              <a:off x="5453040" y="2036253"/>
              <a:ext cx="449287" cy="17221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31CD823-C3A1-45D8-8A00-4C20861CB0F0}"/>
                </a:ext>
              </a:extLst>
            </p:cNvPr>
            <p:cNvCxnSpPr>
              <a:cxnSpLocks/>
              <a:stCxn id="59" idx="2"/>
              <a:endCxn id="56" idx="0"/>
            </p:cNvCxnSpPr>
            <p:nvPr/>
          </p:nvCxnSpPr>
          <p:spPr>
            <a:xfrm>
              <a:off x="5902327" y="2036253"/>
              <a:ext cx="446608" cy="155034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ABFCE382-EF0B-4AFA-861B-65D3D9AC9D8B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5607228" y="2403562"/>
              <a:ext cx="529420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EE11A2D-B252-42DB-8CA1-9CFC2A2A44CF}"/>
                </a:ext>
              </a:extLst>
            </p:cNvPr>
            <p:cNvCxnSpPr>
              <a:cxnSpLocks/>
              <a:stCxn id="54" idx="2"/>
              <a:endCxn id="55" idx="0"/>
            </p:cNvCxnSpPr>
            <p:nvPr/>
          </p:nvCxnSpPr>
          <p:spPr>
            <a:xfrm flipH="1">
              <a:off x="5188713" y="2633038"/>
              <a:ext cx="264327" cy="193326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A2FC85D-1197-49B0-910F-6B740F5ACAF5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>
              <a:off x="5453040" y="2633038"/>
              <a:ext cx="449288" cy="193325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46703BA-AC34-4246-BE54-811DC04D7E8D}"/>
                </a:ext>
              </a:extLst>
            </p:cNvPr>
            <p:cNvCxnSpPr>
              <a:cxnSpLocks/>
              <a:stCxn id="56" idx="2"/>
              <a:endCxn id="57" idx="0"/>
            </p:cNvCxnSpPr>
            <p:nvPr/>
          </p:nvCxnSpPr>
          <p:spPr>
            <a:xfrm flipH="1">
              <a:off x="5902328" y="2615860"/>
              <a:ext cx="446607" cy="21050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D91583E-3AEA-4DF6-8164-C304D6BC5CA5}"/>
                </a:ext>
              </a:extLst>
            </p:cNvPr>
            <p:cNvCxnSpPr>
              <a:cxnSpLocks/>
              <a:stCxn id="56" idx="2"/>
              <a:endCxn id="53" idx="0"/>
            </p:cNvCxnSpPr>
            <p:nvPr/>
          </p:nvCxnSpPr>
          <p:spPr>
            <a:xfrm>
              <a:off x="6348935" y="2615860"/>
              <a:ext cx="336003" cy="210504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ED497A1-9473-4526-9D6A-8BD5E6E00F31}"/>
                </a:ext>
              </a:extLst>
            </p:cNvPr>
            <p:cNvCxnSpPr>
              <a:cxnSpLocks/>
              <a:stCxn id="55" idx="2"/>
              <a:endCxn id="50" idx="0"/>
            </p:cNvCxnSpPr>
            <p:nvPr/>
          </p:nvCxnSpPr>
          <p:spPr>
            <a:xfrm>
              <a:off x="5188713" y="3250937"/>
              <a:ext cx="288403" cy="208059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7F93243-F993-47B5-83EB-4A859963168B}"/>
                </a:ext>
              </a:extLst>
            </p:cNvPr>
            <p:cNvCxnSpPr>
              <a:cxnSpLocks/>
              <a:stCxn id="57" idx="2"/>
              <a:endCxn id="50" idx="0"/>
            </p:cNvCxnSpPr>
            <p:nvPr/>
          </p:nvCxnSpPr>
          <p:spPr>
            <a:xfrm flipH="1">
              <a:off x="5477116" y="3250936"/>
              <a:ext cx="425212" cy="20806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216BE71-CA9F-4EA0-8899-933705463261}"/>
                </a:ext>
              </a:extLst>
            </p:cNvPr>
            <p:cNvCxnSpPr>
              <a:cxnSpLocks/>
              <a:stCxn id="53" idx="2"/>
              <a:endCxn id="58" idx="0"/>
            </p:cNvCxnSpPr>
            <p:nvPr/>
          </p:nvCxnSpPr>
          <p:spPr>
            <a:xfrm flipH="1">
              <a:off x="6304007" y="3250937"/>
              <a:ext cx="380931" cy="222986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B8CA711-2086-4151-9573-24C2C701606A}"/>
                </a:ext>
              </a:extLst>
            </p:cNvPr>
            <p:cNvCxnSpPr>
              <a:cxnSpLocks/>
              <a:stCxn id="57" idx="2"/>
              <a:endCxn id="58" idx="0"/>
            </p:cNvCxnSpPr>
            <p:nvPr/>
          </p:nvCxnSpPr>
          <p:spPr>
            <a:xfrm>
              <a:off x="5902328" y="3250936"/>
              <a:ext cx="401679" cy="222987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D02EB96-7F8D-4FA2-9177-AA5513BFE06D}"/>
                </a:ext>
              </a:extLst>
            </p:cNvPr>
            <p:cNvCxnSpPr>
              <a:cxnSpLocks/>
              <a:stCxn id="50" idx="2"/>
              <a:endCxn id="52" idx="0"/>
            </p:cNvCxnSpPr>
            <p:nvPr/>
          </p:nvCxnSpPr>
          <p:spPr>
            <a:xfrm>
              <a:off x="5477116" y="3909556"/>
              <a:ext cx="422389" cy="180919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F95CF12-9414-4241-9006-9B3605F5857C}"/>
                </a:ext>
              </a:extLst>
            </p:cNvPr>
            <p:cNvCxnSpPr>
              <a:cxnSpLocks/>
              <a:stCxn id="58" idx="2"/>
              <a:endCxn id="52" idx="0"/>
            </p:cNvCxnSpPr>
            <p:nvPr/>
          </p:nvCxnSpPr>
          <p:spPr>
            <a:xfrm flipH="1">
              <a:off x="5899505" y="3898496"/>
              <a:ext cx="404502" cy="191979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95FC38FB-876B-411A-A273-AF851DD61F21}"/>
                </a:ext>
              </a:extLst>
            </p:cNvPr>
            <p:cNvCxnSpPr>
              <a:cxnSpLocks/>
              <a:stCxn id="58" idx="1"/>
              <a:endCxn id="50" idx="3"/>
            </p:cNvCxnSpPr>
            <p:nvPr/>
          </p:nvCxnSpPr>
          <p:spPr>
            <a:xfrm flipH="1" flipV="1">
              <a:off x="5702396" y="3684276"/>
              <a:ext cx="389324" cy="1936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0" name="内容占位符 2">
            <a:extLst>
              <a:ext uri="{FF2B5EF4-FFF2-40B4-BE49-F238E27FC236}">
                <a16:creationId xmlns:a16="http://schemas.microsoft.com/office/drawing/2014/main" id="{6EE623B9-7CAA-4DEC-8AED-6DEEC099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079" y="6081494"/>
            <a:ext cx="4972334" cy="423477"/>
          </a:xfrm>
          <a:ln>
            <a:solidFill>
              <a:srgbClr val="50E6FF"/>
            </a:solidFill>
          </a:ln>
        </p:spPr>
        <p:txBody>
          <a:bodyPr tIns="108000">
            <a:normAutofit/>
          </a:bodyPr>
          <a:lstStyle/>
          <a:p>
            <a:pPr marL="0" lvl="1" indent="0">
              <a:buNone/>
            </a:pPr>
            <a:r>
              <a:rPr lang="zh-CN" altLang="en-US" sz="1600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分布式自组织、跨开放平台、全球化协作、信息全透明</a:t>
            </a: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86EA36EE-642E-449F-B06D-AAFF0983C3E6}"/>
              </a:ext>
            </a:extLst>
          </p:cNvPr>
          <p:cNvSpPr txBox="1">
            <a:spLocks/>
          </p:cNvSpPr>
          <p:nvPr/>
        </p:nvSpPr>
        <p:spPr>
          <a:xfrm>
            <a:off x="532436" y="1583126"/>
            <a:ext cx="11146598" cy="531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惊人的生产力和影响力：</a:t>
            </a:r>
            <a:r>
              <a:rPr lang="en-US" altLang="zh-CN" sz="18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4000 + </a:t>
            </a:r>
            <a:r>
              <a:rPr lang="zh-CN" altLang="en-US" sz="18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志愿者、</a:t>
            </a:r>
            <a:r>
              <a:rPr lang="en-US" altLang="zh-CN" sz="18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Github</a:t>
            </a:r>
            <a:r>
              <a:rPr lang="zh-CN" altLang="en-US" sz="18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热榜、主流媒体报道、全球化社会实验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F8EBEFC-A2CF-43DD-A80E-6A33614111AC}"/>
              </a:ext>
            </a:extLst>
          </p:cNvPr>
          <p:cNvGrpSpPr/>
          <p:nvPr/>
        </p:nvGrpSpPr>
        <p:grpSpPr>
          <a:xfrm>
            <a:off x="7422180" y="2245641"/>
            <a:ext cx="4277852" cy="4259330"/>
            <a:chOff x="7422180" y="2245641"/>
            <a:chExt cx="4277852" cy="425933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464D965-04E3-4BDF-8513-1D33A3183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22180" y="2245641"/>
              <a:ext cx="4277852" cy="4259330"/>
            </a:xfrm>
            <a:prstGeom prst="rect">
              <a:avLst/>
            </a:prstGeom>
          </p:spPr>
        </p:pic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08DA34C6-BCF0-4882-AD5E-67B1857F7054}"/>
                </a:ext>
              </a:extLst>
            </p:cNvPr>
            <p:cNvSpPr txBox="1"/>
            <p:nvPr/>
          </p:nvSpPr>
          <p:spPr>
            <a:xfrm>
              <a:off x="9873204" y="6127790"/>
              <a:ext cx="1817404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lvl="1" indent="0" algn="ctr" hangingPunct="1">
                <a:buFont typeface="Arial"/>
                <a:buNone/>
              </a:pPr>
              <a:r>
                <a:rPr lang="zh-CN" altLang="en-US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开发者协作网络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18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55F46-8089-4A02-95A8-9A64E5C3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科学与工程上的挑战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AF2A11F0-7340-45EE-8C0F-71EC5F4FA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897499"/>
              </p:ext>
            </p:extLst>
          </p:nvPr>
        </p:nvGraphicFramePr>
        <p:xfrm>
          <a:off x="862664" y="-925055"/>
          <a:ext cx="10564621" cy="7043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410EC97-DDA0-45BA-873E-D28A60063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094" y="3322953"/>
            <a:ext cx="3253451" cy="313652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dirty="0"/>
              <a:t>获取与集成</a:t>
            </a: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自动化获取方式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开放 </a:t>
            </a:r>
            <a:r>
              <a:rPr lang="en-US" altLang="zh-CN" sz="2000" dirty="0"/>
              <a:t>API </a:t>
            </a:r>
            <a:r>
              <a:rPr lang="zh-CN" altLang="en-US" sz="2000" dirty="0"/>
              <a:t>系统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清洗与预处理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图数据的集成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图数据分布式存储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zh-CN" altLang="en-US" sz="2000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3E67AFD-B6ED-4C7C-919C-8DECA54EC6CF}"/>
              </a:ext>
            </a:extLst>
          </p:cNvPr>
          <p:cNvSpPr txBox="1">
            <a:spLocks/>
          </p:cNvSpPr>
          <p:nvPr/>
        </p:nvSpPr>
        <p:spPr>
          <a:xfrm>
            <a:off x="4335781" y="3322952"/>
            <a:ext cx="3253451" cy="3136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/>
              </a:defRPr>
            </a:lvl9pPr>
          </a:lstStyle>
          <a:p>
            <a:pPr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dirty="0"/>
              <a:t>管理与分析</a:t>
            </a:r>
            <a:endParaRPr lang="en-US" altLang="zh-CN" sz="24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异构图的建立与降维</a:t>
            </a:r>
            <a:endParaRPr lang="en-US" altLang="zh-CN" sz="20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分布式图数据库</a:t>
            </a:r>
            <a:endParaRPr lang="en-US" altLang="zh-CN" sz="20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图数据查询语言</a:t>
            </a:r>
            <a:endParaRPr lang="en-US" altLang="zh-CN" sz="20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图数据的机器学习</a:t>
            </a:r>
            <a:endParaRPr lang="en-US" altLang="zh-CN" sz="20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图数据的</a:t>
            </a:r>
            <a:r>
              <a:rPr lang="en-US" altLang="zh-CN" sz="2000" dirty="0"/>
              <a:t>DataOps</a:t>
            </a:r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endParaRPr lang="en-US" altLang="zh-CN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54ED6-CC4F-47AC-A50C-0ED994C085F0}"/>
              </a:ext>
            </a:extLst>
          </p:cNvPr>
          <p:cNvSpPr txBox="1">
            <a:spLocks/>
          </p:cNvSpPr>
          <p:nvPr/>
        </p:nvSpPr>
        <p:spPr>
          <a:xfrm>
            <a:off x="7856220" y="3330917"/>
            <a:ext cx="3086099" cy="3136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  <a:sym typeface="DengXian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/>
              </a:defRPr>
            </a:lvl9pPr>
          </a:lstStyle>
          <a:p>
            <a:pPr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dirty="0"/>
              <a:t>计算与可视化</a:t>
            </a:r>
            <a:endParaRPr lang="en-US" altLang="zh-CN" sz="24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超大规模图计算</a:t>
            </a:r>
            <a:endParaRPr lang="en-US" altLang="zh-CN" sz="20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图算法的并行化</a:t>
            </a:r>
            <a:endParaRPr lang="en-US" altLang="zh-CN" sz="20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图神经网络计算</a:t>
            </a:r>
            <a:endParaRPr lang="en-US" altLang="zh-CN" sz="20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图数据的</a:t>
            </a:r>
            <a:r>
              <a:rPr lang="en-US" altLang="zh-CN" sz="2000" dirty="0"/>
              <a:t>3D</a:t>
            </a:r>
            <a:r>
              <a:rPr lang="zh-CN" altLang="en-US" sz="2000" dirty="0"/>
              <a:t>可视化</a:t>
            </a:r>
            <a:endParaRPr lang="en-US" altLang="zh-CN" sz="20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/>
              <a:t>交互式图数据计算</a:t>
            </a:r>
            <a:endParaRPr lang="en-US" altLang="zh-CN" sz="20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endParaRPr lang="en-US" altLang="zh-CN" sz="2000" dirty="0"/>
          </a:p>
          <a:p>
            <a:pPr lvl="1" hangingPunct="1">
              <a:lnSpc>
                <a:spcPct val="120000"/>
              </a:lnSpc>
              <a:spcBef>
                <a:spcPts val="600"/>
              </a:spcBef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8787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6EBF1-FB18-440A-B134-6D030E47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5371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1E5F68-35EC-48E6-B92B-279329C5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096" y="1522070"/>
            <a:ext cx="11042248" cy="4872941"/>
          </a:xfrm>
        </p:spPr>
        <p:txBody>
          <a:bodyPr>
            <a:normAutofit lnSpcReduction="10000"/>
          </a:bodyPr>
          <a:lstStyle/>
          <a:p>
            <a:pPr marL="358775" indent="-358775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dirty="0"/>
              <a:t>Graph database: </a:t>
            </a:r>
            <a:r>
              <a:rPr lang="en-US" altLang="zh-CN" sz="1600" u="sng" dirty="0">
                <a:solidFill>
                  <a:srgbClr val="16EEFC"/>
                </a:solidFill>
              </a:rPr>
              <a:t>https://en.wikipedia.org/wiki/Graph_database</a:t>
            </a:r>
          </a:p>
          <a:p>
            <a:pPr marL="358775" indent="-358775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dirty="0"/>
              <a:t>I. </a:t>
            </a:r>
            <a:r>
              <a:rPr lang="en-US" altLang="zh-CN" sz="1600" dirty="0" err="1"/>
              <a:t>Chami</a:t>
            </a:r>
            <a:r>
              <a:rPr lang="en-US" altLang="zh-CN" sz="1600" dirty="0"/>
              <a:t> et al., </a:t>
            </a:r>
            <a:r>
              <a:rPr lang="en-US" altLang="zh-CN" sz="1600" u="sng" dirty="0">
                <a:solidFill>
                  <a:srgbClr val="16EEFC"/>
                </a:solidFill>
              </a:rPr>
              <a:t>Machine learning on graphs: a model and comprehensive taxonomy</a:t>
            </a:r>
            <a:r>
              <a:rPr lang="en-US" altLang="zh-CN" sz="1600" dirty="0"/>
              <a:t>. arXiv:2005.03675, 2020.</a:t>
            </a:r>
          </a:p>
          <a:p>
            <a:pPr marL="358775" indent="-358775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dirty="0"/>
              <a:t>Large Network Dataset Collection: </a:t>
            </a:r>
            <a:r>
              <a:rPr lang="en-US" altLang="zh-CN" sz="1600" u="sng" dirty="0">
                <a:solidFill>
                  <a:srgbClr val="16EEFC"/>
                </a:solidFill>
              </a:rPr>
              <a:t>http://snap.stanford.edu/data/</a:t>
            </a:r>
          </a:p>
          <a:p>
            <a:pPr marL="358775" indent="-358775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dirty="0"/>
              <a:t>C. </a:t>
            </a:r>
            <a:r>
              <a:rPr lang="en-US" altLang="zh-CN" sz="1600" dirty="0" err="1"/>
              <a:t>Gote</a:t>
            </a:r>
            <a:r>
              <a:rPr lang="en-US" altLang="zh-CN" sz="1600" dirty="0"/>
              <a:t>, I. </a:t>
            </a:r>
            <a:r>
              <a:rPr lang="en-US" altLang="zh-CN" sz="1600" dirty="0" err="1"/>
              <a:t>Scholtes</a:t>
            </a:r>
            <a:r>
              <a:rPr lang="en-US" altLang="zh-CN" sz="1600" dirty="0"/>
              <a:t>, and F. Schweitzer. </a:t>
            </a:r>
            <a:r>
              <a:rPr lang="en-US" altLang="zh-CN" sz="1600" u="sng" dirty="0">
                <a:solidFill>
                  <a:srgbClr val="16EEFC"/>
                </a:solidFill>
              </a:rPr>
              <a:t>git2net: Mining timestamped co-editing networks from large git repositories</a:t>
            </a:r>
            <a:r>
              <a:rPr lang="en-US" altLang="zh-CN" sz="1600" dirty="0"/>
              <a:t>. In 2019 IEEE/ACM 16th International Conference on Mining Software Repositories (MSR).</a:t>
            </a:r>
          </a:p>
          <a:p>
            <a:pPr marL="358775" indent="-358775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dirty="0"/>
              <a:t>Shi, </a:t>
            </a:r>
            <a:r>
              <a:rPr lang="en-US" altLang="zh-CN" sz="1600" dirty="0" err="1"/>
              <a:t>Chuan</a:t>
            </a:r>
            <a:r>
              <a:rPr lang="en-US" altLang="zh-CN" sz="1600" dirty="0"/>
              <a:t>, et al., </a:t>
            </a:r>
            <a:r>
              <a:rPr lang="en-US" altLang="zh-CN" sz="1600" u="sng" dirty="0">
                <a:solidFill>
                  <a:srgbClr val="16EEFC"/>
                </a:solidFill>
              </a:rPr>
              <a:t>A survey of heterogeneous information network analysis</a:t>
            </a:r>
            <a:r>
              <a:rPr lang="en-US" altLang="zh-CN" sz="1600" dirty="0"/>
              <a:t>. IEEE Transactions on Knowledge and Data Engineering 29.1 (2016): 17-37.</a:t>
            </a:r>
          </a:p>
          <a:p>
            <a:pPr marL="358775" indent="-358775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dirty="0"/>
              <a:t>G. </a:t>
            </a:r>
            <a:r>
              <a:rPr lang="en-US" altLang="zh-CN" sz="1600" dirty="0" err="1"/>
              <a:t>Gousios</a:t>
            </a:r>
            <a:r>
              <a:rPr lang="en-US" altLang="zh-CN" sz="1600" dirty="0"/>
              <a:t> and D. </a:t>
            </a:r>
            <a:r>
              <a:rPr lang="en-US" altLang="zh-CN" sz="1600" dirty="0" err="1"/>
              <a:t>Spinellis</a:t>
            </a:r>
            <a:r>
              <a:rPr lang="en-US" altLang="zh-CN" sz="1600" dirty="0"/>
              <a:t>. </a:t>
            </a:r>
            <a:r>
              <a:rPr lang="en-US" altLang="zh-CN" sz="1600" u="sng" dirty="0" err="1">
                <a:solidFill>
                  <a:srgbClr val="16EEFC"/>
                </a:solidFill>
              </a:rPr>
              <a:t>Ghtorrent</a:t>
            </a:r>
            <a:r>
              <a:rPr lang="en-US" altLang="zh-CN" sz="1600" u="sng" dirty="0">
                <a:solidFill>
                  <a:srgbClr val="16EEFC"/>
                </a:solidFill>
              </a:rPr>
              <a:t>: </a:t>
            </a:r>
            <a:r>
              <a:rPr lang="en-US" altLang="zh-CN" sz="1600" u="sng" dirty="0" err="1">
                <a:solidFill>
                  <a:srgbClr val="16EEFC"/>
                </a:solidFill>
              </a:rPr>
              <a:t>Github’s</a:t>
            </a:r>
            <a:r>
              <a:rPr lang="en-US" altLang="zh-CN" sz="1600" u="sng" dirty="0">
                <a:solidFill>
                  <a:srgbClr val="16EEFC"/>
                </a:solidFill>
              </a:rPr>
              <a:t> data from a firehose</a:t>
            </a:r>
            <a:r>
              <a:rPr lang="en-US" altLang="zh-CN" sz="1600" dirty="0"/>
              <a:t>. In 9th IEEE Working Conference of Mining Software Repositories, MSR 2012.</a:t>
            </a:r>
          </a:p>
          <a:p>
            <a:pPr marL="358775" indent="-358775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dirty="0"/>
              <a:t>William L. Hamilton, </a:t>
            </a:r>
            <a:r>
              <a:rPr lang="en-US" altLang="zh-CN" sz="1600" u="sng" dirty="0">
                <a:solidFill>
                  <a:srgbClr val="16EEFC"/>
                </a:solidFill>
              </a:rPr>
              <a:t>Graph Representation Learning</a:t>
            </a:r>
            <a:r>
              <a:rPr lang="en-US" altLang="zh-CN" sz="1600" dirty="0"/>
              <a:t>, Synthesis Lectures on Artificial Intelligence and Machine Learning, Morgan and Claypool Publishers, 2020.</a:t>
            </a:r>
          </a:p>
          <a:p>
            <a:pPr marL="358775" indent="-358775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dirty="0" err="1"/>
              <a:t>Zhiyuan</a:t>
            </a:r>
            <a:r>
              <a:rPr lang="en-US" altLang="zh-CN" sz="1600" dirty="0"/>
              <a:t> Liu, </a:t>
            </a:r>
            <a:r>
              <a:rPr lang="en-US" altLang="zh-CN" sz="1600" dirty="0" err="1"/>
              <a:t>Jie</a:t>
            </a:r>
            <a:r>
              <a:rPr lang="en-US" altLang="zh-CN" sz="1600" dirty="0"/>
              <a:t> Zhou, </a:t>
            </a:r>
            <a:r>
              <a:rPr lang="en-US" altLang="zh-CN" sz="1600" u="sng" dirty="0">
                <a:solidFill>
                  <a:srgbClr val="16EEFC"/>
                </a:solidFill>
              </a:rPr>
              <a:t>Introduction to Graph Neural Networks</a:t>
            </a:r>
            <a:r>
              <a:rPr lang="en-US" altLang="zh-CN" sz="1600" dirty="0"/>
              <a:t>, Synthesis Lectures on Artificial Intelligence and Machine Learning, Morgan and Claypool Publishers, 2020. </a:t>
            </a:r>
          </a:p>
          <a:p>
            <a:pPr marL="358775" indent="-358775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dirty="0"/>
              <a:t>Denise Gosnell, Matthias </a:t>
            </a:r>
            <a:r>
              <a:rPr lang="en-US" altLang="zh-CN" sz="1600" dirty="0" err="1"/>
              <a:t>Broecheler</a:t>
            </a:r>
            <a:r>
              <a:rPr lang="en-US" altLang="zh-CN" sz="1600" dirty="0"/>
              <a:t>, </a:t>
            </a:r>
            <a:r>
              <a:rPr lang="en-US" altLang="zh-CN" sz="1600" u="sng" dirty="0">
                <a:solidFill>
                  <a:srgbClr val="16EEFC"/>
                </a:solidFill>
              </a:rPr>
              <a:t>The Practitioner's Guide to Graph Data: Applying Graph Thinking and Graph Technologies to Solve Complex Problems</a:t>
            </a:r>
            <a:r>
              <a:rPr lang="en-US" altLang="zh-CN" sz="1600" dirty="0"/>
              <a:t>, O'Reilly Media, 2020.</a:t>
            </a:r>
          </a:p>
          <a:p>
            <a:pPr marL="358775" indent="-358775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600" dirty="0"/>
              <a:t>Alessandro Nego, </a:t>
            </a:r>
            <a:r>
              <a:rPr lang="en-US" altLang="zh-CN" sz="1600" u="sng" dirty="0">
                <a:solidFill>
                  <a:srgbClr val="16EEFC"/>
                </a:solidFill>
              </a:rPr>
              <a:t>Graph-Powered Machine Learning</a:t>
            </a:r>
            <a:r>
              <a:rPr lang="en-US" altLang="zh-CN" sz="1600" dirty="0"/>
              <a:t>, O'Reilly Media, 2020.</a:t>
            </a:r>
          </a:p>
        </p:txBody>
      </p:sp>
    </p:spTree>
    <p:extLst>
      <p:ext uri="{BB962C8B-B14F-4D97-AF65-F5344CB8AC3E}">
        <p14:creationId xmlns:p14="http://schemas.microsoft.com/office/powerpoint/2010/main" val="57338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线条"/>
          <p:cNvSpPr/>
          <p:nvPr/>
        </p:nvSpPr>
        <p:spPr>
          <a:xfrm flipV="1">
            <a:off x="3565227" y="2162284"/>
            <a:ext cx="4988874" cy="0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线条"/>
          <p:cNvSpPr/>
          <p:nvPr/>
        </p:nvSpPr>
        <p:spPr>
          <a:xfrm>
            <a:off x="3565227" y="4093532"/>
            <a:ext cx="4988873" cy="22262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2" name="图像" descr="图像"/>
          <p:cNvPicPr>
            <a:picLocks noChangeAspect="1"/>
          </p:cNvPicPr>
          <p:nvPr/>
        </p:nvPicPr>
        <p:blipFill>
          <a:blip r:embed="rId3">
            <a:alphaModFix amt="80344"/>
          </a:blip>
          <a:stretch>
            <a:fillRect/>
          </a:stretch>
        </p:blipFill>
        <p:spPr>
          <a:xfrm>
            <a:off x="3404967" y="2751431"/>
            <a:ext cx="5408732" cy="75434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圆形"/>
          <p:cNvSpPr/>
          <p:nvPr/>
        </p:nvSpPr>
        <p:spPr>
          <a:xfrm>
            <a:off x="4462658" y="5281584"/>
            <a:ext cx="79847" cy="79847"/>
          </a:xfrm>
          <a:prstGeom prst="ellipse">
            <a:avLst/>
          </a:prstGeom>
          <a:solidFill>
            <a:srgbClr val="07A0D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5" name="圆形"/>
          <p:cNvSpPr/>
          <p:nvPr/>
        </p:nvSpPr>
        <p:spPr>
          <a:xfrm>
            <a:off x="7788392" y="5281584"/>
            <a:ext cx="79847" cy="79847"/>
          </a:xfrm>
          <a:prstGeom prst="ellipse">
            <a:avLst/>
          </a:prstGeom>
          <a:solidFill>
            <a:srgbClr val="99D6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3D7BB0-2A1E-44E5-9952-1576A40F90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02" y="4489896"/>
            <a:ext cx="2897111" cy="15139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32C4A01-BDF4-4A7F-9B24-034B8021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2828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u="sng" dirty="0">
                <a:solidFill>
                  <a:srgbClr val="50E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水杉在线</a:t>
            </a:r>
            <a:r>
              <a:rPr lang="zh-CN" altLang="en-US" sz="4000" b="1" dirty="0">
                <a:solidFill>
                  <a:srgbClr val="50E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：数字化全链路在线学习平台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1320B1-353B-473D-BEAF-840A5B1A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86" y="1749785"/>
            <a:ext cx="5353052" cy="4625700"/>
          </a:xfrm>
          <a:prstGeom prst="roundRect">
            <a:avLst>
              <a:gd name="adj" fmla="val 4536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3A1ED3-ADB9-4CC9-BDFF-3C6BB70C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46" y="3379808"/>
            <a:ext cx="5494905" cy="28163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4F8542-662F-4655-A655-8FEB5C61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00" y="1749785"/>
            <a:ext cx="5224617" cy="1306154"/>
          </a:xfrm>
          <a:prstGeom prst="roundRect">
            <a:avLst>
              <a:gd name="adj" fmla="val 9410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3807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3B90C-D123-44CB-B70C-B65FAF1A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4948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rgbClr val="50E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设计哲学：开放式教育平台</a:t>
            </a:r>
          </a:p>
        </p:txBody>
      </p:sp>
      <p:sp>
        <p:nvSpPr>
          <p:cNvPr id="31" name="圆角矩形 5">
            <a:extLst>
              <a:ext uri="{FF2B5EF4-FFF2-40B4-BE49-F238E27FC236}">
                <a16:creationId xmlns:a16="http://schemas.microsoft.com/office/drawing/2014/main" id="{38E36ADC-FB90-4D01-A722-52BBCD71AE93}"/>
              </a:ext>
            </a:extLst>
          </p:cNvPr>
          <p:cNvSpPr/>
          <p:nvPr/>
        </p:nvSpPr>
        <p:spPr>
          <a:xfrm>
            <a:off x="1175171" y="5289720"/>
            <a:ext cx="9838392" cy="1303867"/>
          </a:xfrm>
          <a:prstGeom prst="roundRect">
            <a:avLst/>
          </a:prstGeom>
          <a:noFill/>
          <a:ln w="38100" cap="flat">
            <a:solidFill>
              <a:srgbClr val="92D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89D0A31-693B-4C2C-B0B2-FFA850666E2F}"/>
              </a:ext>
            </a:extLst>
          </p:cNvPr>
          <p:cNvSpPr txBox="1"/>
          <p:nvPr/>
        </p:nvSpPr>
        <p:spPr>
          <a:xfrm>
            <a:off x="3593939" y="5360186"/>
            <a:ext cx="500026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92D050"/>
                </a:solidFill>
              </a:rPr>
              <a:t>“水杉在线”开放数字化平台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92D050"/>
              </a:solidFill>
              <a:effectLst/>
              <a:uFillTx/>
              <a:sym typeface="DengXian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DB1D80B-BA9C-42AC-8B3D-7FB581E2055D}"/>
              </a:ext>
            </a:extLst>
          </p:cNvPr>
          <p:cNvSpPr txBox="1"/>
          <p:nvPr/>
        </p:nvSpPr>
        <p:spPr>
          <a:xfrm>
            <a:off x="5475030" y="2838194"/>
            <a:ext cx="132343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智能决策</a:t>
            </a:r>
          </a:p>
        </p:txBody>
      </p:sp>
      <p:sp>
        <p:nvSpPr>
          <p:cNvPr id="38" name="下箭头 45">
            <a:extLst>
              <a:ext uri="{FF2B5EF4-FFF2-40B4-BE49-F238E27FC236}">
                <a16:creationId xmlns:a16="http://schemas.microsoft.com/office/drawing/2014/main" id="{F5FB74B3-9353-4469-9417-3C8233C23C87}"/>
              </a:ext>
            </a:extLst>
          </p:cNvPr>
          <p:cNvSpPr/>
          <p:nvPr/>
        </p:nvSpPr>
        <p:spPr>
          <a:xfrm flipH="1">
            <a:off x="2976324" y="4881194"/>
            <a:ext cx="360000" cy="360000"/>
          </a:xfrm>
          <a:prstGeom prst="down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D55CD3D-1082-4830-8B44-E52B8517D938}"/>
              </a:ext>
            </a:extLst>
          </p:cNvPr>
          <p:cNvSpPr txBox="1"/>
          <p:nvPr/>
        </p:nvSpPr>
        <p:spPr>
          <a:xfrm>
            <a:off x="3422122" y="4829947"/>
            <a:ext cx="111825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00B0F0"/>
                </a:solidFill>
              </a:rPr>
              <a:t>交互指挥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48" name="圆角矩形 67">
            <a:extLst>
              <a:ext uri="{FF2B5EF4-FFF2-40B4-BE49-F238E27FC236}">
                <a16:creationId xmlns:a16="http://schemas.microsoft.com/office/drawing/2014/main" id="{628E7588-05F3-4A07-9A25-734F064AB98A}"/>
              </a:ext>
            </a:extLst>
          </p:cNvPr>
          <p:cNvSpPr/>
          <p:nvPr/>
        </p:nvSpPr>
        <p:spPr>
          <a:xfrm>
            <a:off x="1176324" y="1518206"/>
            <a:ext cx="3960000" cy="578880"/>
          </a:xfrm>
          <a:prstGeom prst="roundRect">
            <a:avLst/>
          </a:prstGeom>
          <a:noFill/>
          <a:ln w="28575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rgbClr val="FFC000"/>
                </a:solidFill>
              </a:rPr>
              <a:t>个体学习状况数据看板</a:t>
            </a:r>
          </a:p>
        </p:txBody>
      </p:sp>
      <p:sp>
        <p:nvSpPr>
          <p:cNvPr id="49" name="圆角矩形 68">
            <a:extLst>
              <a:ext uri="{FF2B5EF4-FFF2-40B4-BE49-F238E27FC236}">
                <a16:creationId xmlns:a16="http://schemas.microsoft.com/office/drawing/2014/main" id="{22308FFD-61A2-4676-B759-AE904F23B8B8}"/>
              </a:ext>
            </a:extLst>
          </p:cNvPr>
          <p:cNvSpPr/>
          <p:nvPr/>
        </p:nvSpPr>
        <p:spPr>
          <a:xfrm>
            <a:off x="7053563" y="1515233"/>
            <a:ext cx="3960000" cy="578880"/>
          </a:xfrm>
          <a:prstGeom prst="roundRect">
            <a:avLst/>
          </a:prstGeom>
          <a:noFill/>
          <a:ln w="28575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rgbClr val="FFC000"/>
                </a:solidFill>
              </a:rPr>
              <a:t>总体学习行为数据看板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922D0A5-AEA6-49C0-9076-3CF1BA565C33}"/>
              </a:ext>
            </a:extLst>
          </p:cNvPr>
          <p:cNvGrpSpPr/>
          <p:nvPr/>
        </p:nvGrpSpPr>
        <p:grpSpPr>
          <a:xfrm>
            <a:off x="1176324" y="2263616"/>
            <a:ext cx="3960000" cy="2520000"/>
            <a:chOff x="1176324" y="2263616"/>
            <a:chExt cx="3960000" cy="2520000"/>
          </a:xfrm>
        </p:grpSpPr>
        <p:sp>
          <p:nvSpPr>
            <p:cNvPr id="33" name="圆角矩形 39">
              <a:extLst>
                <a:ext uri="{FF2B5EF4-FFF2-40B4-BE49-F238E27FC236}">
                  <a16:creationId xmlns:a16="http://schemas.microsoft.com/office/drawing/2014/main" id="{10A0BB73-ED9B-476D-B60F-5373828ADB34}"/>
                </a:ext>
              </a:extLst>
            </p:cNvPr>
            <p:cNvSpPr/>
            <p:nvPr/>
          </p:nvSpPr>
          <p:spPr>
            <a:xfrm>
              <a:off x="1176324" y="2263616"/>
              <a:ext cx="3960000" cy="2520000"/>
            </a:xfrm>
            <a:prstGeom prst="roundRect">
              <a:avLst/>
            </a:prstGeom>
            <a:noFill/>
            <a:ln w="28575" cap="flat">
              <a:solidFill>
                <a:srgbClr val="00B0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93971E9-D2FF-4183-BBB9-6B20917B06D3}"/>
                </a:ext>
              </a:extLst>
            </p:cNvPr>
            <p:cNvSpPr txBox="1"/>
            <p:nvPr/>
          </p:nvSpPr>
          <p:spPr>
            <a:xfrm>
              <a:off x="1947523" y="2402409"/>
              <a:ext cx="2517675" cy="461663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u="sng" dirty="0">
                  <a:solidFill>
                    <a:srgbClr val="FFFF00"/>
                  </a:solidFill>
                </a:rPr>
                <a:t>PRA</a:t>
              </a:r>
              <a:r>
                <a:rPr lang="zh-CN" altLang="en-US" sz="2400" b="1" dirty="0">
                  <a:solidFill>
                    <a:srgbClr val="FFFF00"/>
                  </a:solidFill>
                </a:rPr>
                <a:t>（智能助手）</a:t>
              </a:r>
              <a:endParaRPr kumimoji="0" lang="zh-CN" altLang="en-US" sz="2400" b="1" i="0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5CDAC35-3E1D-4D78-B732-6A6A5591155D}"/>
                </a:ext>
              </a:extLst>
            </p:cNvPr>
            <p:cNvSpPr txBox="1"/>
            <p:nvPr/>
          </p:nvSpPr>
          <p:spPr>
            <a:xfrm>
              <a:off x="1314802" y="2984004"/>
              <a:ext cx="3683058" cy="1631214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lt"/>
                  <a:ea typeface="+mn-ea"/>
                  <a:cs typeface="+mn-cs"/>
                  <a:sym typeface="DengXian"/>
                </a:rPr>
                <a:t>面向开放平台的流程协作机器人</a:t>
              </a: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DengXian"/>
                </a:rPr>
                <a:t>跨平台管理</a:t>
              </a: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B0F0"/>
                  </a:solidFill>
                </a:rPr>
                <a:t>高可配框架</a:t>
              </a:r>
              <a:endParaRPr lang="en-US" altLang="zh-CN" sz="2000" dirty="0">
                <a:solidFill>
                  <a:srgbClr val="00B0F0"/>
                </a:solidFill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DengXian"/>
                </a:rPr>
                <a:t>自定义组件</a:t>
              </a: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endParaRPr>
            </a:p>
          </p:txBody>
        </p:sp>
      </p:grpSp>
      <p:sp>
        <p:nvSpPr>
          <p:cNvPr id="51" name="箭头: 左 50">
            <a:extLst>
              <a:ext uri="{FF2B5EF4-FFF2-40B4-BE49-F238E27FC236}">
                <a16:creationId xmlns:a16="http://schemas.microsoft.com/office/drawing/2014/main" id="{B76C6F89-A295-4BF7-B56A-2ACDB63A8622}"/>
              </a:ext>
            </a:extLst>
          </p:cNvPr>
          <p:cNvSpPr/>
          <p:nvPr/>
        </p:nvSpPr>
        <p:spPr>
          <a:xfrm>
            <a:off x="5547860" y="3340670"/>
            <a:ext cx="1112942" cy="733659"/>
          </a:xfrm>
          <a:prstGeom prst="left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20D7F1B-625F-4A90-AF53-1D912BE90F92}"/>
              </a:ext>
            </a:extLst>
          </p:cNvPr>
          <p:cNvSpPr/>
          <p:nvPr/>
        </p:nvSpPr>
        <p:spPr>
          <a:xfrm>
            <a:off x="1596192" y="5874963"/>
            <a:ext cx="1359754" cy="461365"/>
          </a:xfrm>
          <a:prstGeom prst="rect">
            <a:avLst/>
          </a:prstGeom>
          <a:solidFill>
            <a:srgbClr val="000000"/>
          </a:solidFill>
          <a:ln w="38100" cap="flat" cmpd="sng" algn="ctr">
            <a:solidFill>
              <a:srgbClr val="92D05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0" vert="horz" wrap="square" lIns="25400" tIns="108000" rIns="25400" bIns="108000" numCol="1" spcCol="127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kern="1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水杉学堂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7796FE3-FC5F-462F-AD92-F26703C13FAC}"/>
              </a:ext>
            </a:extLst>
          </p:cNvPr>
          <p:cNvSpPr/>
          <p:nvPr/>
        </p:nvSpPr>
        <p:spPr>
          <a:xfrm>
            <a:off x="3124279" y="5877829"/>
            <a:ext cx="1359754" cy="461365"/>
          </a:xfrm>
          <a:prstGeom prst="rect">
            <a:avLst/>
          </a:prstGeom>
          <a:solidFill>
            <a:srgbClr val="000000"/>
          </a:solidFill>
          <a:ln w="38100" cap="flat" cmpd="sng" algn="ctr">
            <a:solidFill>
              <a:srgbClr val="92D05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0" vert="horz" wrap="square" lIns="25400" tIns="108000" rIns="25400" bIns="108000" numCol="1" spcCol="127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kern="1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水杉工坊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858508C-DF32-4706-9993-BD1AE5DF701B}"/>
              </a:ext>
            </a:extLst>
          </p:cNvPr>
          <p:cNvSpPr/>
          <p:nvPr/>
        </p:nvSpPr>
        <p:spPr>
          <a:xfrm>
            <a:off x="4652366" y="5874963"/>
            <a:ext cx="1359754" cy="461365"/>
          </a:xfrm>
          <a:prstGeom prst="rect">
            <a:avLst/>
          </a:prstGeom>
          <a:solidFill>
            <a:srgbClr val="000000"/>
          </a:solidFill>
          <a:ln w="38100" cap="flat" cmpd="sng" algn="ctr">
            <a:solidFill>
              <a:srgbClr val="92D05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0" vert="horz" wrap="square" lIns="25400" tIns="108000" rIns="25400" bIns="108000" numCol="1" spcCol="127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kern="1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水杉校场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329EB2D-1D15-42DE-B05C-8B77A18FAF67}"/>
              </a:ext>
            </a:extLst>
          </p:cNvPr>
          <p:cNvSpPr/>
          <p:nvPr/>
        </p:nvSpPr>
        <p:spPr>
          <a:xfrm>
            <a:off x="6180453" y="5884589"/>
            <a:ext cx="1359754" cy="461365"/>
          </a:xfrm>
          <a:prstGeom prst="rect">
            <a:avLst/>
          </a:prstGeom>
          <a:solidFill>
            <a:srgbClr val="000000"/>
          </a:solidFill>
          <a:ln w="38100" cap="flat" cmpd="sng" algn="ctr">
            <a:solidFill>
              <a:srgbClr val="92D05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0" vert="horz" wrap="square" lIns="25400" tIns="108000" rIns="25400" bIns="108000" numCol="1" spcCol="127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kern="1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水杉码园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A6BF19E-CAF3-49BB-9C55-84B466C37E37}"/>
              </a:ext>
            </a:extLst>
          </p:cNvPr>
          <p:cNvSpPr/>
          <p:nvPr/>
        </p:nvSpPr>
        <p:spPr>
          <a:xfrm>
            <a:off x="7713964" y="5874962"/>
            <a:ext cx="1359754" cy="461365"/>
          </a:xfrm>
          <a:prstGeom prst="rect">
            <a:avLst/>
          </a:prstGeom>
          <a:solidFill>
            <a:srgbClr val="000000"/>
          </a:solidFill>
          <a:ln w="38100" cap="flat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0" vert="horz" wrap="square" lIns="25400" tIns="108000" rIns="25400" bIns="108000" numCol="1" spcCol="127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kern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水杉问答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112FBFD-6247-4E18-B03F-0109D07958A1}"/>
              </a:ext>
            </a:extLst>
          </p:cNvPr>
          <p:cNvSpPr/>
          <p:nvPr/>
        </p:nvSpPr>
        <p:spPr>
          <a:xfrm>
            <a:off x="9247297" y="5888820"/>
            <a:ext cx="1359754" cy="461365"/>
          </a:xfrm>
          <a:prstGeom prst="rect">
            <a:avLst/>
          </a:prstGeom>
          <a:solidFill>
            <a:srgbClr val="000000"/>
          </a:solidFill>
          <a:ln w="38100" cap="flat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0" vert="horz" wrap="square" lIns="25400" tIns="108000" rIns="25400" bIns="108000" numCol="1" spcCol="127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kern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水杉百科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C562F60-97A5-41F4-BA50-5FD13CD0ADF9}"/>
              </a:ext>
            </a:extLst>
          </p:cNvPr>
          <p:cNvGrpSpPr/>
          <p:nvPr/>
        </p:nvGrpSpPr>
        <p:grpSpPr>
          <a:xfrm>
            <a:off x="7053563" y="2263616"/>
            <a:ext cx="3960000" cy="2978795"/>
            <a:chOff x="7053563" y="2263616"/>
            <a:chExt cx="3960000" cy="2978795"/>
          </a:xfrm>
        </p:grpSpPr>
        <p:sp>
          <p:nvSpPr>
            <p:cNvPr id="34" name="圆角矩形 40">
              <a:extLst>
                <a:ext uri="{FF2B5EF4-FFF2-40B4-BE49-F238E27FC236}">
                  <a16:creationId xmlns:a16="http://schemas.microsoft.com/office/drawing/2014/main" id="{08C046E3-EC6D-4749-8621-D0D90468153D}"/>
                </a:ext>
              </a:extLst>
            </p:cNvPr>
            <p:cNvSpPr/>
            <p:nvPr/>
          </p:nvSpPr>
          <p:spPr>
            <a:xfrm>
              <a:off x="7053563" y="2263616"/>
              <a:ext cx="3960000" cy="2520000"/>
            </a:xfrm>
            <a:prstGeom prst="roundRect">
              <a:avLst/>
            </a:prstGeom>
            <a:noFill/>
            <a:ln w="28575" cap="flat">
              <a:solidFill>
                <a:srgbClr val="00B0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A130E6C-4285-454F-9683-7A3F33CA156C}"/>
                </a:ext>
              </a:extLst>
            </p:cNvPr>
            <p:cNvSpPr txBox="1"/>
            <p:nvPr/>
          </p:nvSpPr>
          <p:spPr>
            <a:xfrm>
              <a:off x="7344137" y="2332319"/>
              <a:ext cx="339486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u="sng" dirty="0">
                  <a:solidFill>
                    <a:srgbClr val="FFFF00"/>
                  </a:solidFill>
                  <a:sym typeface="DengXian"/>
                </a:rPr>
                <a:t>DataBrain</a:t>
              </a:r>
              <a:r>
                <a:rPr kumimoji="0" lang="zh-CN" altLang="en-US" sz="2400" b="1" strike="noStrike" cap="none" spc="0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lt"/>
                  <a:ea typeface="+mn-ea"/>
                  <a:cs typeface="+mn-cs"/>
                  <a:sym typeface="DengXian"/>
                </a:rPr>
                <a:t>（数据大脑）</a:t>
              </a:r>
            </a:p>
          </p:txBody>
        </p:sp>
        <p:sp>
          <p:nvSpPr>
            <p:cNvPr id="39" name="下箭头 46">
              <a:extLst>
                <a:ext uri="{FF2B5EF4-FFF2-40B4-BE49-F238E27FC236}">
                  <a16:creationId xmlns:a16="http://schemas.microsoft.com/office/drawing/2014/main" id="{E4F66899-AC7A-4631-BB5D-C9EED94F6E07}"/>
                </a:ext>
              </a:extLst>
            </p:cNvPr>
            <p:cNvSpPr/>
            <p:nvPr/>
          </p:nvSpPr>
          <p:spPr>
            <a:xfrm rot="10800000" flipH="1">
              <a:off x="8853563" y="4861077"/>
              <a:ext cx="360000" cy="360000"/>
            </a:xfrm>
            <a:prstGeom prst="downArrow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EE7E728-53A2-439A-8225-4E7F2AF41E7E}"/>
                </a:ext>
              </a:extLst>
            </p:cNvPr>
            <p:cNvSpPr txBox="1"/>
            <p:nvPr/>
          </p:nvSpPr>
          <p:spPr>
            <a:xfrm>
              <a:off x="7704967" y="4842303"/>
              <a:ext cx="1118253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DengXian"/>
                </a:rPr>
                <a:t>数据采集</a:t>
              </a:r>
            </a:p>
          </p:txBody>
        </p:sp>
        <p:sp>
          <p:nvSpPr>
            <p:cNvPr id="42" name="圆角矩形 61">
              <a:extLst>
                <a:ext uri="{FF2B5EF4-FFF2-40B4-BE49-F238E27FC236}">
                  <a16:creationId xmlns:a16="http://schemas.microsoft.com/office/drawing/2014/main" id="{E27A2AAB-5733-4567-9F33-114AA218EE37}"/>
                </a:ext>
              </a:extLst>
            </p:cNvPr>
            <p:cNvSpPr/>
            <p:nvPr/>
          </p:nvSpPr>
          <p:spPr>
            <a:xfrm>
              <a:off x="7289364" y="2869198"/>
              <a:ext cx="1732937" cy="1800000"/>
            </a:xfrm>
            <a:prstGeom prst="roundRect">
              <a:avLst>
                <a:gd name="adj" fmla="val 10250"/>
              </a:avLst>
            </a:prstGeom>
            <a:noFill/>
            <a:ln w="12700" cap="flat">
              <a:solidFill>
                <a:srgbClr val="00B0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endParaRPr>
            </a:p>
          </p:txBody>
        </p:sp>
        <p:sp>
          <p:nvSpPr>
            <p:cNvPr id="43" name="圆角矩形 62">
              <a:extLst>
                <a:ext uri="{FF2B5EF4-FFF2-40B4-BE49-F238E27FC236}">
                  <a16:creationId xmlns:a16="http://schemas.microsoft.com/office/drawing/2014/main" id="{96818EA5-0A0E-4E81-BB34-A2DD2EA10ABF}"/>
                </a:ext>
              </a:extLst>
            </p:cNvPr>
            <p:cNvSpPr/>
            <p:nvPr/>
          </p:nvSpPr>
          <p:spPr>
            <a:xfrm>
              <a:off x="9201206" y="2866443"/>
              <a:ext cx="1613587" cy="1800000"/>
            </a:xfrm>
            <a:prstGeom prst="roundRect">
              <a:avLst>
                <a:gd name="adj" fmla="val 9009"/>
              </a:avLst>
            </a:prstGeom>
            <a:noFill/>
            <a:ln w="12700" cap="flat">
              <a:solidFill>
                <a:srgbClr val="00B0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F58480F-AFD5-41A9-8320-F91058DDD22F}"/>
                </a:ext>
              </a:extLst>
            </p:cNvPr>
            <p:cNvSpPr txBox="1"/>
            <p:nvPr/>
          </p:nvSpPr>
          <p:spPr>
            <a:xfrm>
              <a:off x="7511535" y="2980525"/>
              <a:ext cx="129064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FF00"/>
                  </a:solidFill>
                </a:rPr>
                <a:t>数据指标</a:t>
              </a:r>
              <a:endParaRPr lang="en-US" altLang="zh-CN" sz="2000" dirty="0">
                <a:solidFill>
                  <a:srgbClr val="FFFF00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6439438-CA5A-4C82-803B-4C3D78261326}"/>
                </a:ext>
              </a:extLst>
            </p:cNvPr>
            <p:cNvSpPr txBox="1"/>
            <p:nvPr/>
          </p:nvSpPr>
          <p:spPr>
            <a:xfrm>
              <a:off x="9303906" y="2955813"/>
              <a:ext cx="146912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FF00"/>
                  </a:solidFill>
                </a:rPr>
                <a:t>数据中台</a:t>
              </a: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sym typeface="DengXian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B4F3857-7AC9-4E58-887A-EEF4C17AD499}"/>
                </a:ext>
              </a:extLst>
            </p:cNvPr>
            <p:cNvSpPr txBox="1"/>
            <p:nvPr/>
          </p:nvSpPr>
          <p:spPr>
            <a:xfrm>
              <a:off x="7260262" y="3399041"/>
              <a:ext cx="1770676" cy="1231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rgbClr val="00B0F0"/>
                  </a:solidFill>
                </a:rPr>
                <a:t>个体精细化数据</a:t>
              </a:r>
              <a:endParaRPr lang="en-US" altLang="zh-CN" dirty="0">
                <a:solidFill>
                  <a:srgbClr val="00B0F0"/>
                </a:solidFill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rgbClr val="00B0F0"/>
                  </a:solidFill>
                </a:rPr>
                <a:t>↓</a:t>
              </a:r>
            </a:p>
            <a:p>
              <a:pPr algn="ctr"/>
              <a:r>
                <a:rPr lang="zh-CN" altLang="en-US" dirty="0">
                  <a:solidFill>
                    <a:srgbClr val="00B0F0"/>
                  </a:solidFill>
                </a:rPr>
                <a:t>学习行为</a:t>
              </a:r>
              <a:endParaRPr lang="en-US" altLang="zh-CN" dirty="0">
                <a:solidFill>
                  <a:srgbClr val="00B0F0"/>
                </a:solidFill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rgbClr val="00B0F0"/>
                  </a:solidFill>
                </a:rPr>
                <a:t>学习效果</a:t>
              </a:r>
              <a:endPara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sym typeface="DengXian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52DC13D-CB09-45D7-ADF1-FAEA7953062E}"/>
                </a:ext>
              </a:extLst>
            </p:cNvPr>
            <p:cNvSpPr txBox="1"/>
            <p:nvPr/>
          </p:nvSpPr>
          <p:spPr>
            <a:xfrm>
              <a:off x="9275532" y="3386680"/>
              <a:ext cx="1477325" cy="1231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rgbClr val="00B0F0"/>
                  </a:solidFill>
                </a:rPr>
                <a:t>全域海量数据</a:t>
              </a:r>
              <a:endParaRPr lang="en-US" altLang="zh-CN" dirty="0">
                <a:solidFill>
                  <a:srgbClr val="00B0F0"/>
                </a:solidFill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rgbClr val="00B0F0"/>
                  </a:solidFill>
                </a:rPr>
                <a:t>↓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rgbClr val="00B0F0"/>
                  </a:solidFill>
                </a:rPr>
                <a:t>全域数据分析</a:t>
              </a:r>
              <a:endParaRPr lang="en-US" altLang="zh-CN" dirty="0">
                <a:solidFill>
                  <a:srgbClr val="00B0F0"/>
                </a:solidFill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rgbClr val="00B0F0"/>
                  </a:solidFill>
                </a:rPr>
                <a:t>数字报告</a:t>
              </a:r>
              <a:endPara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sym typeface="DengXian"/>
              </a:endParaRPr>
            </a:p>
          </p:txBody>
        </p:sp>
        <p:sp>
          <p:nvSpPr>
            <p:cNvPr id="58" name="下箭头 46">
              <a:extLst>
                <a:ext uri="{FF2B5EF4-FFF2-40B4-BE49-F238E27FC236}">
                  <a16:creationId xmlns:a16="http://schemas.microsoft.com/office/drawing/2014/main" id="{8696D861-F3BA-4252-B7D2-792B16693DBD}"/>
                </a:ext>
              </a:extLst>
            </p:cNvPr>
            <p:cNvSpPr/>
            <p:nvPr/>
          </p:nvSpPr>
          <p:spPr>
            <a:xfrm rot="16200000" flipH="1">
              <a:off x="8937549" y="3010507"/>
              <a:ext cx="360000" cy="360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endParaRPr>
            </a:p>
          </p:txBody>
        </p:sp>
      </p:grpSp>
      <p:sp>
        <p:nvSpPr>
          <p:cNvPr id="59" name="左箭头 16">
            <a:extLst>
              <a:ext uri="{FF2B5EF4-FFF2-40B4-BE49-F238E27FC236}">
                <a16:creationId xmlns:a16="http://schemas.microsoft.com/office/drawing/2014/main" id="{A478CE68-23BF-450D-9F31-BB08B636B42B}"/>
              </a:ext>
            </a:extLst>
          </p:cNvPr>
          <p:cNvSpPr/>
          <p:nvPr/>
        </p:nvSpPr>
        <p:spPr>
          <a:xfrm>
            <a:off x="5591919" y="1490996"/>
            <a:ext cx="1006049" cy="716814"/>
          </a:xfrm>
          <a:prstGeom prst="leftArrow">
            <a:avLst/>
          </a:prstGeom>
          <a:noFill/>
          <a:ln w="1270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72000" rIns="0" bIns="72000" numCol="1" spcCol="38100" rtlCol="0" anchor="ctr">
            <a:spAutoFit/>
          </a:bodyPr>
          <a:lstStyle/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</a:t>
            </a:r>
            <a:endParaRPr kumimoji="0" lang="en-US" altLang="zh-CN" sz="140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584134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40" grpId="0"/>
      <p:bldP spid="48" grpId="0" animBg="1"/>
      <p:bldP spid="49" grpId="0" animBg="1"/>
      <p:bldP spid="51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D1EE69B-1A15-4FF9-83CD-AF6491C5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459" y="4079987"/>
            <a:ext cx="2650483" cy="25117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71DEFA-6F71-4B5C-A0EB-58781643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88" y="4079988"/>
            <a:ext cx="5080443" cy="25117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3A53EE-4A17-480B-BA40-85682E50D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5" y="375812"/>
            <a:ext cx="7569437" cy="3484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610C133-B455-420E-AFED-9A2004802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338" y="1202319"/>
            <a:ext cx="3558604" cy="21091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6660C6-7F69-4097-AD89-41EE323F717D}"/>
              </a:ext>
            </a:extLst>
          </p:cNvPr>
          <p:cNvSpPr txBox="1"/>
          <p:nvPr/>
        </p:nvSpPr>
        <p:spPr>
          <a:xfrm>
            <a:off x="9152793" y="802211"/>
            <a:ext cx="188769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16EE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教育数字化转型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16EEFC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80826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DA190-8563-4A12-9D0E-60662BCA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772" y="365125"/>
            <a:ext cx="10029464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u="sng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开源协作</a:t>
            </a:r>
            <a:r>
              <a:rPr lang="zh-CN" altLang="en-US" sz="4000" b="1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4000" b="1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Social coding</a:t>
            </a:r>
            <a:r>
              <a:rPr lang="zh-CN" altLang="en-US" sz="4000" b="1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network</a:t>
            </a:r>
            <a:endParaRPr lang="zh-CN" altLang="en-US" sz="4000" b="1" dirty="0">
              <a:solidFill>
                <a:srgbClr val="50E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60AB9B-F225-4181-883C-217504EB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63" y="642134"/>
            <a:ext cx="1402398" cy="7946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332C51-5952-40B0-A8CF-B48F7268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16" y="2199308"/>
            <a:ext cx="11109767" cy="34432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4D0AC31-1782-4869-B8E2-B818037E8B6F}"/>
              </a:ext>
            </a:extLst>
          </p:cNvPr>
          <p:cNvSpPr txBox="1"/>
          <p:nvPr/>
        </p:nvSpPr>
        <p:spPr>
          <a:xfrm>
            <a:off x="2313971" y="5770508"/>
            <a:ext cx="756405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schema of developer and project profiles in GitHub</a:t>
            </a:r>
            <a:endParaRPr lang="zh-CN" altLang="en-US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18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952708-933D-4705-B876-1BFFDBC9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51" y="1740268"/>
            <a:ext cx="6095753" cy="4648110"/>
          </a:xfrm>
          <a:prstGeom prst="rect">
            <a:avLst/>
          </a:prstGeom>
          <a:ln>
            <a:solidFill>
              <a:srgbClr val="16EEFC"/>
            </a:solidFill>
          </a:ln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F722ADA-A815-40AE-AD8B-482BA58D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rgbClr val="50E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开源世界的全景图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1A28CFE7-6FD6-4FDD-9202-584CD4546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2992" y="1821728"/>
            <a:ext cx="3952753" cy="448519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latin typeface="+mj-ea"/>
                <a:ea typeface="+mj-ea"/>
              </a:rPr>
              <a:t>中：</a:t>
            </a:r>
            <a:r>
              <a:rPr lang="zh-CN" altLang="en-US" sz="2000" u="sng" dirty="0">
                <a:solidFill>
                  <a:srgbClr val="92D050"/>
                </a:solidFill>
                <a:latin typeface="+mj-ea"/>
                <a:ea typeface="+mj-ea"/>
              </a:rPr>
              <a:t>开发工具链生态</a:t>
            </a:r>
            <a:endParaRPr lang="en-US" altLang="zh-CN" sz="2000" u="sng" dirty="0">
              <a:solidFill>
                <a:srgbClr val="92D050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+mj-ea"/>
                <a:ea typeface="+mj-ea"/>
              </a:rPr>
              <a:t>VSCode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latin typeface="+mj-ea"/>
                <a:ea typeface="+mj-ea"/>
              </a:rPr>
              <a:t>左：</a:t>
            </a:r>
            <a:r>
              <a:rPr lang="zh-CN" altLang="en-US" sz="2000" u="sng" dirty="0">
                <a:solidFill>
                  <a:srgbClr val="92D050"/>
                </a:solidFill>
                <a:latin typeface="+mj-ea"/>
                <a:ea typeface="+mj-ea"/>
              </a:rPr>
              <a:t>云原生生态</a:t>
            </a:r>
            <a:endParaRPr lang="en-US" altLang="zh-CN" sz="2000" u="sng" dirty="0">
              <a:solidFill>
                <a:srgbClr val="92D050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+mj-ea"/>
                <a:ea typeface="+mj-ea"/>
              </a:rPr>
              <a:t>Kubernetes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latin typeface="+mj-ea"/>
                <a:ea typeface="+mj-ea"/>
              </a:rPr>
              <a:t>右：</a:t>
            </a:r>
            <a:r>
              <a:rPr lang="en-US" altLang="zh-CN" sz="2000" u="sng" dirty="0">
                <a:solidFill>
                  <a:srgbClr val="92D050"/>
                </a:solidFill>
                <a:latin typeface="+mj-ea"/>
                <a:ea typeface="+mj-ea"/>
              </a:rPr>
              <a:t>Web </a:t>
            </a:r>
            <a:r>
              <a:rPr lang="zh-CN" altLang="en-US" sz="2000" u="sng" dirty="0">
                <a:solidFill>
                  <a:srgbClr val="92D050"/>
                </a:solidFill>
                <a:latin typeface="+mj-ea"/>
                <a:ea typeface="+mj-ea"/>
              </a:rPr>
              <a:t>前端生态</a:t>
            </a:r>
            <a:endParaRPr lang="en-US" altLang="zh-CN" sz="2000" u="sng" dirty="0">
              <a:solidFill>
                <a:srgbClr val="92D050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+mj-ea"/>
                <a:ea typeface="+mj-ea"/>
              </a:rPr>
              <a:t>TypeScript &amp; Node.js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latin typeface="+mj-ea"/>
                <a:ea typeface="+mj-ea"/>
              </a:rPr>
              <a:t>上：</a:t>
            </a:r>
            <a:r>
              <a:rPr lang="zh-CN" altLang="en-US" sz="2000" u="sng" dirty="0">
                <a:solidFill>
                  <a:srgbClr val="92D050"/>
                </a:solidFill>
                <a:latin typeface="+mj-ea"/>
                <a:ea typeface="+mj-ea"/>
              </a:rPr>
              <a:t>人工智能生态</a:t>
            </a:r>
            <a:endParaRPr lang="en-US" altLang="zh-CN" sz="2000" u="sng" dirty="0">
              <a:solidFill>
                <a:srgbClr val="92D050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+mj-ea"/>
                <a:ea typeface="+mj-ea"/>
              </a:rPr>
              <a:t>TensorFlow &amp; Pytorch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latin typeface="+mj-ea"/>
                <a:ea typeface="+mj-ea"/>
              </a:rPr>
              <a:t>下：</a:t>
            </a:r>
            <a:r>
              <a:rPr lang="zh-CN" altLang="en-US" sz="2000" u="sng" dirty="0">
                <a:solidFill>
                  <a:srgbClr val="92D050"/>
                </a:solidFill>
                <a:latin typeface="+mj-ea"/>
                <a:ea typeface="+mj-ea"/>
              </a:rPr>
              <a:t>微软技术生态</a:t>
            </a:r>
            <a:endParaRPr lang="en-US" altLang="zh-CN" sz="2000" u="sng" dirty="0">
              <a:solidFill>
                <a:srgbClr val="92D050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+mj-ea"/>
                <a:ea typeface="+mj-ea"/>
              </a:rPr>
              <a:t>Azure &amp; </a:t>
            </a:r>
            <a:r>
              <a:rPr lang="en-US" altLang="zh-CN" sz="2000" dirty="0" err="1">
                <a:latin typeface="+mj-ea"/>
                <a:ea typeface="+mj-ea"/>
              </a:rPr>
              <a:t>.Net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164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9146</TotalTime>
  <Words>2154</Words>
  <Application>Microsoft Office PowerPoint</Application>
  <PresentationFormat>宽屏</PresentationFormat>
  <Paragraphs>271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-apple-system-font</vt:lpstr>
      <vt:lpstr>DengXian</vt:lpstr>
      <vt:lpstr>DengXian Light</vt:lpstr>
      <vt:lpstr>腾讯体 W7</vt:lpstr>
      <vt:lpstr>微软雅黑</vt:lpstr>
      <vt:lpstr>微软雅黑</vt:lpstr>
      <vt:lpstr>Arial</vt:lpstr>
      <vt:lpstr>Calibri</vt:lpstr>
      <vt:lpstr>Helvetica</vt:lpstr>
      <vt:lpstr>Times New Roman</vt:lpstr>
      <vt:lpstr>Office 主题</vt:lpstr>
      <vt:lpstr>走向复杂图数据科学时代 —— 前景、挑战与应用</vt:lpstr>
      <vt:lpstr>概览</vt:lpstr>
      <vt:lpstr>Wuhan2020：开放式协作公益领域的典范</vt:lpstr>
      <vt:lpstr>开放式协作网络</vt:lpstr>
      <vt:lpstr>水杉在线：数字化全链路在线学习平台</vt:lpstr>
      <vt:lpstr>设计哲学：开放式教育平台</vt:lpstr>
      <vt:lpstr>PowerPoint 演示文稿</vt:lpstr>
      <vt:lpstr>开源协作：Social coding network</vt:lpstr>
      <vt:lpstr>开源世界的全景图</vt:lpstr>
      <vt:lpstr>为什么都是图？</vt:lpstr>
      <vt:lpstr>Graphs appear in many domains</vt:lpstr>
      <vt:lpstr>图数据科学研究领域</vt:lpstr>
      <vt:lpstr>Basic concept</vt:lpstr>
      <vt:lpstr>系统角度：图数据库（GDB）</vt:lpstr>
      <vt:lpstr>What is a Graph Database?</vt:lpstr>
      <vt:lpstr>主流图数据库</vt:lpstr>
      <vt:lpstr>PowerPoint 演示文稿</vt:lpstr>
      <vt:lpstr>Graph query-programming languages</vt:lpstr>
      <vt:lpstr>分析角度：图机器学习（GML）</vt:lpstr>
      <vt:lpstr>PowerPoint 演示文稿</vt:lpstr>
      <vt:lpstr>工程角度： Graph Data Science &amp; Engineering</vt:lpstr>
      <vt:lpstr>DataOps</vt:lpstr>
      <vt:lpstr>PowerPoint 演示文稿</vt:lpstr>
      <vt:lpstr>实例分析：GitHub 全域数字年报</vt:lpstr>
      <vt:lpstr>GitHub 平台与开放数据</vt:lpstr>
      <vt:lpstr>GitHub 行为大数据概览</vt:lpstr>
      <vt:lpstr>GitHub 行为大数据生成过程</vt:lpstr>
      <vt:lpstr>GitHub 行为数据</vt:lpstr>
      <vt:lpstr>PowerPoint 演示文稿</vt:lpstr>
      <vt:lpstr>建模方式：异质信息网络（异质图）</vt:lpstr>
      <vt:lpstr>建模过程：异质信息网络降维</vt:lpstr>
      <vt:lpstr>以网络建模的方式来分析开源生态协作轨迹 </vt:lpstr>
      <vt:lpstr>GitHub 异质信息网络的数据工程</vt:lpstr>
      <vt:lpstr>应用1：不同细分领域的排行榜</vt:lpstr>
      <vt:lpstr>PowerPoint 演示文稿</vt:lpstr>
      <vt:lpstr>应用2：多种可视化效果</vt:lpstr>
      <vt:lpstr>PowerPoint 演示文稿</vt:lpstr>
      <vt:lpstr>PowerPoint 演示文稿</vt:lpstr>
      <vt:lpstr>PowerPoint 演示文稿</vt:lpstr>
      <vt:lpstr>科学与工程上的挑战</vt:lpstr>
      <vt:lpstr>参考文献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will</dc:creator>
  <cp:lastModifiedBy>Wang Will</cp:lastModifiedBy>
  <cp:revision>1877</cp:revision>
  <dcterms:modified xsi:type="dcterms:W3CDTF">2020-12-31T03:13:27Z</dcterms:modified>
</cp:coreProperties>
</file>